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Lst>
  <p:sldSz cy="5143500" cx="9144000"/>
  <p:notesSz cx="6858000" cy="9144000"/>
  <p:embeddedFontLst>
    <p:embeddedFont>
      <p:font typeface="Helvetica Neue"/>
      <p:regular r:id="rId23"/>
      <p:bold r:id="rId24"/>
      <p:italic r:id="rId25"/>
      <p:boldItalic r:id="rId26"/>
    </p:embeddedFont>
    <p:embeddedFont>
      <p:font typeface="Helvetica Neue Light"/>
      <p:regular r:id="rId27"/>
      <p:bold r:id="rId28"/>
      <p:italic r:id="rId29"/>
      <p:boldItalic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 uri="GoogleSlidesCustomDataVersion2">
      <go:slidesCustomData xmlns:go="http://customooxmlschemas.google.com/" r:id="rId31" roundtripDataSignature="AMtx7miWSKqhRFUCX15/ksPn+XM+Cvz3s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B9AAC1D-A1C6-4F82-9CF5-2D6D1CC23543}">
  <a:tblStyle styleId="{1B9AAC1D-A1C6-4F82-9CF5-2D6D1CC23543}"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font" Target="fonts/HelveticaNeue-bold.fntdata"/><Relationship Id="rId23" Type="http://schemas.openxmlformats.org/officeDocument/2006/relationships/font" Target="fonts/HelveticaNeue-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HelveticaNeue-boldItalic.fntdata"/><Relationship Id="rId25" Type="http://schemas.openxmlformats.org/officeDocument/2006/relationships/font" Target="fonts/HelveticaNeue-italic.fntdata"/><Relationship Id="rId28" Type="http://schemas.openxmlformats.org/officeDocument/2006/relationships/font" Target="fonts/HelveticaNeueLight-bold.fntdata"/><Relationship Id="rId27" Type="http://schemas.openxmlformats.org/officeDocument/2006/relationships/font" Target="fonts/HelveticaNeueLight-regular.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HelveticaNeueLight-italic.fntdata"/><Relationship Id="rId7" Type="http://schemas.openxmlformats.org/officeDocument/2006/relationships/slide" Target="slides/slide1.xml"/><Relationship Id="rId8" Type="http://schemas.openxmlformats.org/officeDocument/2006/relationships/slide" Target="slides/slide2.xml"/><Relationship Id="rId31" Type="http://customschemas.google.com/relationships/presentationmetadata" Target="metadata"/><Relationship Id="rId30" Type="http://schemas.openxmlformats.org/officeDocument/2006/relationships/font" Target="fonts/HelveticaNeueLight-bold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 name="Google Shape;5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1" name="Google Shape;141;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9" name="Google Shape;149;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7" name="Google Shape;157;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5" name="Google Shape;165;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4" name="Google Shape;184;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1" name="Google Shape;221;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9" name="Google Shape;229;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 name="Google Shape;59;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 name="Google Shape;6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 name="Google Shape;7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 name="Google Shape;84;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5" name="Google Shape;95;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2" name="Google Shape;102;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5" name="Google Shape;12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3" name="Google Shape;13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18"/>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18"/>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27"/>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27"/>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7" name="Google Shape;47;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19"/>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5" name="Google Shape;15;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2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8" name="Google Shape;18;p2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9" name="Google Shape;19;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2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 name="Google Shape;22;p21"/>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3" name="Google Shape;23;p21"/>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4" name="Google Shape;24;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2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23"/>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23"/>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1" name="Google Shape;31;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24"/>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25"/>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25"/>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25"/>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25"/>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0" name="Google Shape;40;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26"/>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3" name="Google Shape;43;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1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s://www.docsend.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5.png"/><Relationship Id="rId4" Type="http://schemas.openxmlformats.org/officeDocument/2006/relationships/hyperlink" Target="https://www.coursera.org/articles/go-to-market-strategy"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hyperlink" Target="https://www.antler.co/academy/tam-sam-som"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
          <p:cNvSpPr txBox="1"/>
          <p:nvPr/>
        </p:nvSpPr>
        <p:spPr>
          <a:xfrm>
            <a:off x="2378850" y="577900"/>
            <a:ext cx="4691100" cy="41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rgbClr val="FF0000"/>
                </a:solidFill>
                <a:latin typeface="Helvetica Neue"/>
                <a:ea typeface="Helvetica Neue"/>
                <a:cs typeface="Helvetica Neue"/>
                <a:sym typeface="Helvetica Neue"/>
              </a:rPr>
              <a:t>Instruction: Delete this slide after editing </a:t>
            </a:r>
            <a:endParaRPr b="1" i="0" sz="1500" u="none" cap="none" strike="noStrike">
              <a:solidFill>
                <a:srgbClr val="FF0000"/>
              </a:solidFill>
              <a:latin typeface="Helvetica Neue"/>
              <a:ea typeface="Helvetica Neue"/>
              <a:cs typeface="Helvetica Neue"/>
              <a:sym typeface="Helvetica Neue"/>
            </a:endParaRPr>
          </a:p>
        </p:txBody>
      </p:sp>
      <p:sp>
        <p:nvSpPr>
          <p:cNvPr id="55" name="Google Shape;55;p1"/>
          <p:cNvSpPr txBox="1"/>
          <p:nvPr/>
        </p:nvSpPr>
        <p:spPr>
          <a:xfrm>
            <a:off x="-75" y="1114825"/>
            <a:ext cx="9144000" cy="969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5100"/>
              <a:buFont typeface="Arial"/>
              <a:buNone/>
            </a:pPr>
            <a:r>
              <a:rPr b="1" i="0" lang="en" sz="5100" u="none" cap="none" strike="noStrike">
                <a:solidFill>
                  <a:schemeClr val="dk1"/>
                </a:solidFill>
                <a:highlight>
                  <a:schemeClr val="accent6"/>
                </a:highlight>
                <a:latin typeface="Helvetica Neue"/>
                <a:ea typeface="Helvetica Neue"/>
                <a:cs typeface="Helvetica Neue"/>
                <a:sym typeface="Helvetica Neue"/>
              </a:rPr>
              <a:t>3.44 minutes</a:t>
            </a:r>
            <a:endParaRPr b="1" i="0" sz="5100" u="none" cap="none" strike="noStrike">
              <a:solidFill>
                <a:schemeClr val="dk1"/>
              </a:solidFill>
              <a:highlight>
                <a:schemeClr val="accent6"/>
              </a:highlight>
              <a:latin typeface="Helvetica Neue"/>
              <a:ea typeface="Helvetica Neue"/>
              <a:cs typeface="Helvetica Neue"/>
              <a:sym typeface="Helvetica Neue"/>
            </a:endParaRPr>
          </a:p>
        </p:txBody>
      </p:sp>
      <p:sp>
        <p:nvSpPr>
          <p:cNvPr id="56" name="Google Shape;56;p1"/>
          <p:cNvSpPr txBox="1"/>
          <p:nvPr/>
        </p:nvSpPr>
        <p:spPr>
          <a:xfrm>
            <a:off x="677575" y="1985575"/>
            <a:ext cx="7789200" cy="2801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700"/>
              <a:buFont typeface="Arial"/>
              <a:buNone/>
            </a:pPr>
            <a:r>
              <a:rPr b="0" i="0" lang="en" sz="1700" u="none" cap="none" strike="noStrike">
                <a:solidFill>
                  <a:schemeClr val="dk1"/>
                </a:solidFill>
                <a:latin typeface="Helvetica Neue Light"/>
                <a:ea typeface="Helvetica Neue Light"/>
                <a:cs typeface="Helvetica Neue Light"/>
                <a:sym typeface="Helvetica Neue Light"/>
              </a:rPr>
              <a:t>That is the max time an investor would spend to read your slide!  So, keep things </a:t>
            </a:r>
            <a:r>
              <a:rPr b="1" i="0" lang="en" sz="1700" u="none" cap="none" strike="noStrike">
                <a:solidFill>
                  <a:schemeClr val="dk1"/>
                </a:solidFill>
                <a:latin typeface="Helvetica Neue"/>
                <a:ea typeface="Helvetica Neue"/>
                <a:cs typeface="Helvetica Neue"/>
                <a:sym typeface="Helvetica Neue"/>
              </a:rPr>
              <a:t>to the point</a:t>
            </a:r>
            <a:r>
              <a:rPr b="0" i="0" lang="en" sz="1700" u="none" cap="none" strike="noStrike">
                <a:solidFill>
                  <a:schemeClr val="dk1"/>
                </a:solidFill>
                <a:latin typeface="Helvetica Neue Light"/>
                <a:ea typeface="Helvetica Neue Light"/>
                <a:cs typeface="Helvetica Neue Light"/>
                <a:sym typeface="Helvetica Neue Light"/>
              </a:rPr>
              <a:t> to generate enough interest so that they are interested in your startup. </a:t>
            </a:r>
            <a:endParaRPr b="0" i="0" sz="1700" u="none" cap="none" strike="noStrike">
              <a:solidFill>
                <a:schemeClr val="dk1"/>
              </a:solidFill>
              <a:latin typeface="Helvetica Neue Light"/>
              <a:ea typeface="Helvetica Neue Light"/>
              <a:cs typeface="Helvetica Neue Light"/>
              <a:sym typeface="Helvetica Neue Light"/>
            </a:endParaRPr>
          </a:p>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chemeClr val="dk1"/>
              </a:solidFill>
              <a:latin typeface="Helvetica Neue Light"/>
              <a:ea typeface="Helvetica Neue Light"/>
              <a:cs typeface="Helvetica Neue Light"/>
              <a:sym typeface="Helvetica Neue Light"/>
            </a:endParaRPr>
          </a:p>
          <a:p>
            <a:pPr indent="0" lvl="0" marL="0" marR="0" rtl="0" algn="ctr">
              <a:lnSpc>
                <a:spcPct val="100000"/>
              </a:lnSpc>
              <a:spcBef>
                <a:spcPts val="0"/>
              </a:spcBef>
              <a:spcAft>
                <a:spcPts val="0"/>
              </a:spcAft>
              <a:buClr>
                <a:schemeClr val="dk1"/>
              </a:buClr>
              <a:buSzPts val="1100"/>
              <a:buFont typeface="Arial"/>
              <a:buNone/>
            </a:pPr>
            <a:r>
              <a:rPr b="0" i="0" lang="en" sz="1700" u="none" cap="none" strike="noStrike">
                <a:solidFill>
                  <a:schemeClr val="dk1"/>
                </a:solidFill>
                <a:latin typeface="Helvetica Neue Light"/>
                <a:ea typeface="Helvetica Neue Light"/>
                <a:cs typeface="Helvetica Neue Light"/>
                <a:sym typeface="Helvetica Neue Light"/>
              </a:rPr>
              <a:t>Use softwares like </a:t>
            </a:r>
            <a:r>
              <a:rPr b="0" i="0" lang="en" sz="1700" u="sng" cap="none" strike="noStrike">
                <a:solidFill>
                  <a:schemeClr val="hlink"/>
                </a:solidFill>
                <a:latin typeface="Helvetica Neue Light"/>
                <a:ea typeface="Helvetica Neue Light"/>
                <a:cs typeface="Helvetica Neue Light"/>
                <a:sym typeface="Helvetica Neue Light"/>
                <a:hlinkClick r:id="rId3"/>
              </a:rPr>
              <a:t>DocSend</a:t>
            </a:r>
            <a:r>
              <a:rPr b="0" i="0" lang="en" sz="1700" u="none" cap="none" strike="noStrike">
                <a:solidFill>
                  <a:schemeClr val="dk1"/>
                </a:solidFill>
                <a:latin typeface="Helvetica Neue Light"/>
                <a:ea typeface="Helvetica Neue Light"/>
                <a:cs typeface="Helvetica Neue Light"/>
                <a:sym typeface="Helvetica Neue Light"/>
              </a:rPr>
              <a:t> to share your slides. You can track </a:t>
            </a:r>
            <a:r>
              <a:rPr b="1" i="0" lang="en" sz="1700" u="none" cap="none" strike="noStrike">
                <a:solidFill>
                  <a:schemeClr val="dk1"/>
                </a:solidFill>
                <a:latin typeface="Helvetica Neue"/>
                <a:ea typeface="Helvetica Neue"/>
                <a:cs typeface="Helvetica Neue"/>
                <a:sym typeface="Helvetica Neue"/>
              </a:rPr>
              <a:t>who spent how much time in which</a:t>
            </a:r>
            <a:r>
              <a:rPr b="0" i="0" lang="en" sz="1700" u="none" cap="none" strike="noStrike">
                <a:solidFill>
                  <a:schemeClr val="dk1"/>
                </a:solidFill>
                <a:latin typeface="Helvetica Neue Light"/>
                <a:ea typeface="Helvetica Neue Light"/>
                <a:cs typeface="Helvetica Neue Light"/>
                <a:sym typeface="Helvetica Neue Light"/>
              </a:rPr>
              <a:t> slide and make them better. </a:t>
            </a:r>
            <a:br>
              <a:rPr b="0" i="0" lang="en" sz="1700" u="none" cap="none" strike="noStrike">
                <a:solidFill>
                  <a:schemeClr val="dk1"/>
                </a:solidFill>
                <a:latin typeface="Helvetica Neue Light"/>
                <a:ea typeface="Helvetica Neue Light"/>
                <a:cs typeface="Helvetica Neue Light"/>
                <a:sym typeface="Helvetica Neue Light"/>
              </a:rPr>
            </a:br>
            <a:br>
              <a:rPr b="0" i="0" lang="en" sz="1700" u="none" cap="none" strike="noStrike">
                <a:solidFill>
                  <a:schemeClr val="dk1"/>
                </a:solidFill>
                <a:latin typeface="Helvetica Neue Light"/>
                <a:ea typeface="Helvetica Neue Light"/>
                <a:cs typeface="Helvetica Neue Light"/>
                <a:sym typeface="Helvetica Neue Light"/>
              </a:rPr>
            </a:br>
            <a:r>
              <a:rPr b="0" i="0" lang="en" sz="1700" u="none" cap="none" strike="noStrike">
                <a:solidFill>
                  <a:schemeClr val="dk1"/>
                </a:solidFill>
                <a:latin typeface="Helvetica Neue Light"/>
                <a:ea typeface="Helvetica Neue Light"/>
                <a:cs typeface="Helvetica Neue Light"/>
                <a:sym typeface="Helvetica Neue Light"/>
              </a:rPr>
              <a:t>Edit the slides, add </a:t>
            </a:r>
            <a:r>
              <a:rPr b="1" i="0" lang="en" sz="1700" u="none" cap="none" strike="noStrike">
                <a:solidFill>
                  <a:srgbClr val="637543"/>
                </a:solidFill>
                <a:latin typeface="Helvetica Neue"/>
                <a:ea typeface="Helvetica Neue"/>
                <a:cs typeface="Helvetica Neue"/>
                <a:sym typeface="Helvetica Neue"/>
              </a:rPr>
              <a:t>your logo in the bottom right </a:t>
            </a:r>
            <a:r>
              <a:rPr b="0" i="0" lang="en" sz="1700" u="none" cap="none" strike="noStrike">
                <a:solidFill>
                  <a:schemeClr val="dk1"/>
                </a:solidFill>
                <a:latin typeface="Helvetica Neue Light"/>
                <a:ea typeface="Helvetica Neue Light"/>
                <a:cs typeface="Helvetica Neue Light"/>
                <a:sym typeface="Helvetica Neue Light"/>
              </a:rPr>
              <a:t>and remove the instructions after editing. Your can keep the background images as they can keep things simple and minimalist. </a:t>
            </a:r>
            <a:r>
              <a:rPr b="1" i="0" lang="en" sz="1700" u="none" cap="none" strike="noStrike">
                <a:solidFill>
                  <a:schemeClr val="dk1"/>
                </a:solidFill>
                <a:latin typeface="Helvetica Neue"/>
                <a:ea typeface="Helvetica Neue"/>
                <a:cs typeface="Helvetica Neue"/>
                <a:sym typeface="Helvetica Neue"/>
              </a:rPr>
              <a:t>Let’s get started!</a:t>
            </a:r>
            <a:endParaRPr b="1" i="0" sz="1700" u="none" cap="none" strike="noStrike">
              <a:solidFill>
                <a:schemeClr val="dk1"/>
              </a:solidFill>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2CC"/>
        </a:solidFill>
      </p:bgPr>
    </p:bg>
    <p:spTree>
      <p:nvGrpSpPr>
        <p:cNvPr id="142" name="Shape 142"/>
        <p:cNvGrpSpPr/>
        <p:nvPr/>
      </p:nvGrpSpPr>
      <p:grpSpPr>
        <a:xfrm>
          <a:off x="0" y="0"/>
          <a:ext cx="0" cy="0"/>
          <a:chOff x="0" y="0"/>
          <a:chExt cx="0" cy="0"/>
        </a:xfrm>
      </p:grpSpPr>
      <p:sp>
        <p:nvSpPr>
          <p:cNvPr id="143" name="Google Shape;143;p10"/>
          <p:cNvSpPr txBox="1"/>
          <p:nvPr/>
        </p:nvSpPr>
        <p:spPr>
          <a:xfrm>
            <a:off x="3621625" y="577900"/>
            <a:ext cx="2205600" cy="41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0" i="0" lang="en" sz="1500" u="none" cap="none" strike="noStrike">
                <a:solidFill>
                  <a:srgbClr val="415168"/>
                </a:solidFill>
                <a:latin typeface="Helvetica Neue Light"/>
                <a:ea typeface="Helvetica Neue Light"/>
                <a:cs typeface="Helvetica Neue Light"/>
                <a:sym typeface="Helvetica Neue Light"/>
              </a:rPr>
              <a:t>Business Model</a:t>
            </a:r>
            <a:endParaRPr b="0" i="0" sz="1500" u="none" cap="none" strike="noStrike">
              <a:solidFill>
                <a:srgbClr val="415168"/>
              </a:solidFill>
              <a:latin typeface="Helvetica Neue Light"/>
              <a:ea typeface="Helvetica Neue Light"/>
              <a:cs typeface="Helvetica Neue Light"/>
              <a:sym typeface="Helvetica Neue Light"/>
            </a:endParaRPr>
          </a:p>
        </p:txBody>
      </p:sp>
      <p:sp>
        <p:nvSpPr>
          <p:cNvPr id="144" name="Google Shape;144;p10"/>
          <p:cNvSpPr txBox="1"/>
          <p:nvPr/>
        </p:nvSpPr>
        <p:spPr>
          <a:xfrm>
            <a:off x="-75" y="1111500"/>
            <a:ext cx="9144000" cy="969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5100"/>
              <a:buFont typeface="Arial"/>
              <a:buNone/>
            </a:pPr>
            <a:r>
              <a:rPr b="1" i="0" lang="en" sz="5100" u="none" cap="none" strike="noStrike">
                <a:solidFill>
                  <a:schemeClr val="dk1"/>
                </a:solidFill>
                <a:highlight>
                  <a:schemeClr val="accent6"/>
                </a:highlight>
                <a:latin typeface="Helvetica Neue"/>
                <a:ea typeface="Helvetica Neue"/>
                <a:cs typeface="Helvetica Neue"/>
                <a:sym typeface="Helvetica Neue"/>
              </a:rPr>
              <a:t>$20K/client. Simple</a:t>
            </a:r>
            <a:endParaRPr b="1" i="0" sz="5100" u="none" cap="none" strike="noStrike">
              <a:solidFill>
                <a:schemeClr val="dk1"/>
              </a:solidFill>
              <a:highlight>
                <a:schemeClr val="accent6"/>
              </a:highlight>
              <a:latin typeface="Helvetica Neue"/>
              <a:ea typeface="Helvetica Neue"/>
              <a:cs typeface="Helvetica Neue"/>
              <a:sym typeface="Helvetica Neue"/>
            </a:endParaRPr>
          </a:p>
        </p:txBody>
      </p:sp>
      <p:sp>
        <p:nvSpPr>
          <p:cNvPr id="145" name="Google Shape;145;p10"/>
          <p:cNvSpPr txBox="1"/>
          <p:nvPr/>
        </p:nvSpPr>
        <p:spPr>
          <a:xfrm>
            <a:off x="1898850" y="1982250"/>
            <a:ext cx="5346300" cy="2308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300"/>
              <a:buFont typeface="Arial"/>
              <a:buNone/>
            </a:pPr>
            <a:r>
              <a:rPr b="0" i="0" lang="en" sz="2300" u="none" cap="none" strike="noStrike">
                <a:solidFill>
                  <a:schemeClr val="dk1"/>
                </a:solidFill>
                <a:latin typeface="Helvetica Neue Light"/>
                <a:ea typeface="Helvetica Neue Light"/>
                <a:cs typeface="Helvetica Neue Light"/>
                <a:sym typeface="Helvetica Neue Light"/>
              </a:rPr>
              <a:t>Here under five lines, write how you aim to earn revenue and report profit. Try not to go into too much detail as investors are looking for a big picture here, not the entire model. Write what is your revenue target in the next 5 years. </a:t>
            </a:r>
            <a:endParaRPr b="0" i="0" sz="2600" u="none" cap="none" strike="noStrike">
              <a:solidFill>
                <a:schemeClr val="dk1"/>
              </a:solidFill>
              <a:latin typeface="Helvetica Neue Light"/>
              <a:ea typeface="Helvetica Neue Light"/>
              <a:cs typeface="Helvetica Neue Light"/>
              <a:sym typeface="Helvetica Neue Light"/>
            </a:endParaRPr>
          </a:p>
        </p:txBody>
      </p:sp>
      <p:sp>
        <p:nvSpPr>
          <p:cNvPr id="146" name="Google Shape;146;p10"/>
          <p:cNvSpPr txBox="1"/>
          <p:nvPr/>
        </p:nvSpPr>
        <p:spPr>
          <a:xfrm>
            <a:off x="7908975" y="1194475"/>
            <a:ext cx="1124400" cy="2401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 sz="1200" u="none" cap="none" strike="noStrike">
                <a:solidFill>
                  <a:schemeClr val="dk2"/>
                </a:solidFill>
                <a:latin typeface="Helvetica Neue Light"/>
                <a:ea typeface="Helvetica Neue Light"/>
                <a:cs typeface="Helvetica Neue Light"/>
                <a:sym typeface="Helvetica Neue Light"/>
              </a:rPr>
              <a:t>You can attract the investors by writing any relevant revenue number in the main title here.  Check the reference slide </a:t>
            </a:r>
            <a:r>
              <a:rPr b="0" i="1" lang="en" sz="1200" u="none" cap="none" strike="noStrike">
                <a:solidFill>
                  <a:srgbClr val="FF0000"/>
                </a:solidFill>
                <a:latin typeface="Helvetica Neue Light"/>
                <a:ea typeface="Helvetica Neue Light"/>
                <a:cs typeface="Helvetica Neue Light"/>
                <a:sym typeface="Helvetica Neue Light"/>
              </a:rPr>
              <a:t>(remove this line)</a:t>
            </a:r>
            <a:endParaRPr b="0" i="1" sz="1200" u="none" cap="none" strike="noStrike">
              <a:solidFill>
                <a:srgbClr val="FF0000"/>
              </a:solidFill>
              <a:latin typeface="Helvetica Neue Light"/>
              <a:ea typeface="Helvetica Neue Light"/>
              <a:cs typeface="Helvetica Neue Light"/>
              <a:sym typeface="Helvetica Neue Ligh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11"/>
          <p:cNvSpPr txBox="1"/>
          <p:nvPr/>
        </p:nvSpPr>
        <p:spPr>
          <a:xfrm>
            <a:off x="3621625" y="577900"/>
            <a:ext cx="2205600" cy="41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0" i="0" lang="en" sz="1500" u="none" cap="none" strike="noStrike">
                <a:solidFill>
                  <a:srgbClr val="415168"/>
                </a:solidFill>
                <a:highlight>
                  <a:schemeClr val="lt1"/>
                </a:highlight>
                <a:latin typeface="Helvetica Neue Light"/>
                <a:ea typeface="Helvetica Neue Light"/>
                <a:cs typeface="Helvetica Neue Light"/>
                <a:sym typeface="Helvetica Neue Light"/>
              </a:rPr>
              <a:t>The Management Team</a:t>
            </a:r>
            <a:endParaRPr b="0" i="0" sz="1500" u="none" cap="none" strike="noStrike">
              <a:solidFill>
                <a:srgbClr val="415168"/>
              </a:solidFill>
              <a:highlight>
                <a:schemeClr val="lt1"/>
              </a:highlight>
              <a:latin typeface="Helvetica Neue Light"/>
              <a:ea typeface="Helvetica Neue Light"/>
              <a:cs typeface="Helvetica Neue Light"/>
              <a:sym typeface="Helvetica Neue Light"/>
            </a:endParaRPr>
          </a:p>
        </p:txBody>
      </p:sp>
      <p:pic>
        <p:nvPicPr>
          <p:cNvPr id="152" name="Google Shape;152;p11"/>
          <p:cNvPicPr preferRelativeResize="0"/>
          <p:nvPr/>
        </p:nvPicPr>
        <p:blipFill rotWithShape="1">
          <a:blip r:embed="rId3">
            <a:alphaModFix/>
          </a:blip>
          <a:srcRect b="0" l="0" r="0" t="0"/>
          <a:stretch/>
        </p:blipFill>
        <p:spPr>
          <a:xfrm>
            <a:off x="6705073" y="1885950"/>
            <a:ext cx="2438925" cy="3257550"/>
          </a:xfrm>
          <a:prstGeom prst="rect">
            <a:avLst/>
          </a:prstGeom>
          <a:noFill/>
          <a:ln>
            <a:noFill/>
          </a:ln>
        </p:spPr>
      </p:pic>
      <p:sp>
        <p:nvSpPr>
          <p:cNvPr id="153" name="Google Shape;153;p11"/>
          <p:cNvSpPr txBox="1"/>
          <p:nvPr/>
        </p:nvSpPr>
        <p:spPr>
          <a:xfrm>
            <a:off x="857325" y="1489400"/>
            <a:ext cx="7882200" cy="1246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300"/>
              <a:buFont typeface="Arial"/>
              <a:buNone/>
            </a:pPr>
            <a:r>
              <a:rPr b="1" i="0" lang="en" sz="2300" u="none" cap="none" strike="noStrike">
                <a:solidFill>
                  <a:srgbClr val="000000"/>
                </a:solidFill>
                <a:latin typeface="Helvetica Neue"/>
                <a:ea typeface="Helvetica Neue"/>
                <a:cs typeface="Helvetica Neue"/>
                <a:sym typeface="Helvetica Neue"/>
              </a:rPr>
              <a:t>Founder &amp; CEO</a:t>
            </a:r>
            <a:r>
              <a:rPr b="0" i="0" lang="en" sz="2300" u="none" cap="none" strike="noStrike">
                <a:solidFill>
                  <a:srgbClr val="000000"/>
                </a:solidFill>
                <a:latin typeface="Helvetica Neue Light"/>
                <a:ea typeface="Helvetica Neue Light"/>
                <a:cs typeface="Helvetica Neue Light"/>
                <a:sym typeface="Helvetica Neue Light"/>
              </a:rPr>
              <a:t> Name - Any previous success number </a:t>
            </a:r>
            <a:endParaRPr b="0" i="0" sz="2300" u="none" cap="none" strike="noStrike">
              <a:solidFill>
                <a:srgbClr val="000000"/>
              </a:solidFill>
              <a:latin typeface="Helvetica Neue Light"/>
              <a:ea typeface="Helvetica Neue Light"/>
              <a:cs typeface="Helvetica Neue Light"/>
              <a:sym typeface="Helvetica Neue Light"/>
            </a:endParaRPr>
          </a:p>
          <a:p>
            <a:pPr indent="0" lvl="0" marL="0" marR="0" rtl="0" algn="l">
              <a:lnSpc>
                <a:spcPct val="100000"/>
              </a:lnSpc>
              <a:spcBef>
                <a:spcPts val="0"/>
              </a:spcBef>
              <a:spcAft>
                <a:spcPts val="0"/>
              </a:spcAft>
              <a:buClr>
                <a:srgbClr val="000000"/>
              </a:buClr>
              <a:buSzPts val="2300"/>
              <a:buFont typeface="Arial"/>
              <a:buNone/>
            </a:pPr>
            <a:r>
              <a:rPr b="1" i="0" lang="en" sz="2300" u="none" cap="none" strike="noStrike">
                <a:solidFill>
                  <a:srgbClr val="000000"/>
                </a:solidFill>
                <a:latin typeface="Helvetica Neue"/>
                <a:ea typeface="Helvetica Neue"/>
                <a:cs typeface="Helvetica Neue"/>
                <a:sym typeface="Helvetica Neue"/>
              </a:rPr>
              <a:t>CTO</a:t>
            </a:r>
            <a:r>
              <a:rPr b="0" i="0" lang="en" sz="2300" u="none" cap="none" strike="noStrike">
                <a:solidFill>
                  <a:srgbClr val="000000"/>
                </a:solidFill>
                <a:latin typeface="Helvetica Neue Light"/>
                <a:ea typeface="Helvetica Neue Light"/>
                <a:cs typeface="Helvetica Neue Light"/>
                <a:sym typeface="Helvetica Neue Light"/>
              </a:rPr>
              <a:t> </a:t>
            </a:r>
            <a:r>
              <a:rPr b="0" i="0" lang="en" sz="2300" u="none" cap="none" strike="noStrike">
                <a:solidFill>
                  <a:schemeClr val="dk1"/>
                </a:solidFill>
                <a:latin typeface="Helvetica Neue Light"/>
                <a:ea typeface="Helvetica Neue Light"/>
                <a:cs typeface="Helvetica Neue Light"/>
                <a:sym typeface="Helvetica Neue Light"/>
              </a:rPr>
              <a:t>Name -</a:t>
            </a:r>
            <a:r>
              <a:rPr b="0" i="0" lang="en" sz="2300" u="none" cap="none" strike="noStrike">
                <a:solidFill>
                  <a:srgbClr val="000000"/>
                </a:solidFill>
                <a:latin typeface="Helvetica Neue Light"/>
                <a:ea typeface="Helvetica Neue Light"/>
                <a:cs typeface="Helvetica Neue Light"/>
                <a:sym typeface="Helvetica Neue Light"/>
              </a:rPr>
              <a:t> </a:t>
            </a:r>
            <a:r>
              <a:rPr b="0" i="0" lang="en" sz="2300" u="none" cap="none" strike="noStrike">
                <a:solidFill>
                  <a:schemeClr val="dk1"/>
                </a:solidFill>
                <a:latin typeface="Helvetica Neue Light"/>
                <a:ea typeface="Helvetica Neue Light"/>
                <a:cs typeface="Helvetica Neue Light"/>
                <a:sym typeface="Helvetica Neue Light"/>
              </a:rPr>
              <a:t>Any previous success number</a:t>
            </a:r>
            <a:endParaRPr b="0" i="0" sz="2300" u="none" cap="none" strike="noStrike">
              <a:solidFill>
                <a:srgbClr val="000000"/>
              </a:solidFill>
              <a:latin typeface="Helvetica Neue Light"/>
              <a:ea typeface="Helvetica Neue Light"/>
              <a:cs typeface="Helvetica Neue Light"/>
              <a:sym typeface="Helvetica Neue Light"/>
            </a:endParaRPr>
          </a:p>
          <a:p>
            <a:pPr indent="0" lvl="0" marL="0" marR="0" rtl="0" algn="l">
              <a:lnSpc>
                <a:spcPct val="100000"/>
              </a:lnSpc>
              <a:spcBef>
                <a:spcPts val="0"/>
              </a:spcBef>
              <a:spcAft>
                <a:spcPts val="0"/>
              </a:spcAft>
              <a:buClr>
                <a:srgbClr val="000000"/>
              </a:buClr>
              <a:buSzPts val="2300"/>
              <a:buFont typeface="Arial"/>
              <a:buNone/>
            </a:pPr>
            <a:r>
              <a:rPr b="1" i="0" lang="en" sz="2300" u="none" cap="none" strike="noStrike">
                <a:solidFill>
                  <a:srgbClr val="000000"/>
                </a:solidFill>
                <a:latin typeface="Helvetica Neue"/>
                <a:ea typeface="Helvetica Neue"/>
                <a:cs typeface="Helvetica Neue"/>
                <a:sym typeface="Helvetica Neue"/>
              </a:rPr>
              <a:t>CFO</a:t>
            </a:r>
            <a:r>
              <a:rPr b="0" i="0" lang="en" sz="2300" u="none" cap="none" strike="noStrike">
                <a:solidFill>
                  <a:srgbClr val="000000"/>
                </a:solidFill>
                <a:latin typeface="Helvetica Neue Light"/>
                <a:ea typeface="Helvetica Neue Light"/>
                <a:cs typeface="Helvetica Neue Light"/>
                <a:sym typeface="Helvetica Neue Light"/>
              </a:rPr>
              <a:t> </a:t>
            </a:r>
            <a:r>
              <a:rPr b="0" i="0" lang="en" sz="2300" u="none" cap="none" strike="noStrike">
                <a:solidFill>
                  <a:schemeClr val="dk1"/>
                </a:solidFill>
                <a:latin typeface="Helvetica Neue Light"/>
                <a:ea typeface="Helvetica Neue Light"/>
                <a:cs typeface="Helvetica Neue Light"/>
                <a:sym typeface="Helvetica Neue Light"/>
              </a:rPr>
              <a:t>Name - Any previous success number</a:t>
            </a:r>
            <a:r>
              <a:rPr b="0" i="0" lang="en" sz="2300" u="none" cap="none" strike="noStrike">
                <a:solidFill>
                  <a:srgbClr val="000000"/>
                </a:solidFill>
                <a:latin typeface="Helvetica Neue Light"/>
                <a:ea typeface="Helvetica Neue Light"/>
                <a:cs typeface="Helvetica Neue Light"/>
                <a:sym typeface="Helvetica Neue Light"/>
              </a:rPr>
              <a:t> </a:t>
            </a:r>
            <a:endParaRPr b="0" i="0" sz="2300" u="none" cap="none" strike="noStrike">
              <a:solidFill>
                <a:srgbClr val="000000"/>
              </a:solidFill>
              <a:latin typeface="Helvetica Neue Light"/>
              <a:ea typeface="Helvetica Neue Light"/>
              <a:cs typeface="Helvetica Neue Light"/>
              <a:sym typeface="Helvetica Neue Light"/>
            </a:endParaRPr>
          </a:p>
        </p:txBody>
      </p:sp>
      <p:sp>
        <p:nvSpPr>
          <p:cNvPr id="154" name="Google Shape;154;p11"/>
          <p:cNvSpPr txBox="1"/>
          <p:nvPr/>
        </p:nvSpPr>
        <p:spPr>
          <a:xfrm>
            <a:off x="921825" y="3121575"/>
            <a:ext cx="5051400" cy="1293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 sz="1200" u="none" cap="none" strike="noStrike">
                <a:solidFill>
                  <a:schemeClr val="dk2"/>
                </a:solidFill>
                <a:latin typeface="Helvetica Neue Light"/>
                <a:ea typeface="Helvetica Neue Light"/>
                <a:cs typeface="Helvetica Neue Light"/>
                <a:sym typeface="Helvetica Neue Light"/>
              </a:rPr>
              <a:t>The previous success number is a good place to showcase how that member is qualified for this position. Success number can be “lead $25M ARR Startup/founded IT company with 2.5M app download, etc.)</a:t>
            </a:r>
            <a:endParaRPr b="0" i="1" sz="1200" u="none" cap="none" strike="noStrike">
              <a:solidFill>
                <a:schemeClr val="dk2"/>
              </a:solidFill>
              <a:latin typeface="Helvetica Neue Light"/>
              <a:ea typeface="Helvetica Neue Light"/>
              <a:cs typeface="Helvetica Neue Light"/>
              <a:sym typeface="Helvetica Neue Light"/>
            </a:endParaRPr>
          </a:p>
          <a:p>
            <a:pPr indent="0" lvl="0" marL="0" marR="0" rtl="0" algn="l">
              <a:lnSpc>
                <a:spcPct val="100000"/>
              </a:lnSpc>
              <a:spcBef>
                <a:spcPts val="0"/>
              </a:spcBef>
              <a:spcAft>
                <a:spcPts val="0"/>
              </a:spcAft>
              <a:buClr>
                <a:schemeClr val="dk1"/>
              </a:buClr>
              <a:buSzPts val="1100"/>
              <a:buFont typeface="Arial"/>
              <a:buNone/>
            </a:pPr>
            <a:r>
              <a:t/>
            </a:r>
            <a:endParaRPr b="0" i="1" sz="1200" u="none" cap="none" strike="noStrike">
              <a:solidFill>
                <a:schemeClr val="dk2"/>
              </a:solidFill>
              <a:latin typeface="Helvetica Neue Light"/>
              <a:ea typeface="Helvetica Neue Light"/>
              <a:cs typeface="Helvetica Neue Light"/>
              <a:sym typeface="Helvetica Neue Light"/>
            </a:endParaRPr>
          </a:p>
          <a:p>
            <a:pPr indent="0" lvl="0" marL="0" marR="0" rtl="0" algn="l">
              <a:lnSpc>
                <a:spcPct val="100000"/>
              </a:lnSpc>
              <a:spcBef>
                <a:spcPts val="0"/>
              </a:spcBef>
              <a:spcAft>
                <a:spcPts val="0"/>
              </a:spcAft>
              <a:buClr>
                <a:srgbClr val="000000"/>
              </a:buClr>
              <a:buSzPts val="1200"/>
              <a:buFont typeface="Arial"/>
              <a:buNone/>
            </a:pPr>
            <a:r>
              <a:rPr b="0" i="1" lang="en" sz="1200" u="none" cap="none" strike="noStrike">
                <a:solidFill>
                  <a:schemeClr val="dk2"/>
                </a:solidFill>
                <a:latin typeface="Helvetica Neue Light"/>
                <a:ea typeface="Helvetica Neue Light"/>
                <a:cs typeface="Helvetica Neue Light"/>
                <a:sym typeface="Helvetica Neue Light"/>
              </a:rPr>
              <a:t>Don’t go into to details on the slides. Leave room to speak more while presenting. </a:t>
            </a:r>
            <a:r>
              <a:rPr b="0" i="1" lang="en" sz="1200" u="none" cap="none" strike="noStrike">
                <a:solidFill>
                  <a:srgbClr val="FF0000"/>
                </a:solidFill>
                <a:latin typeface="Helvetica Neue Light"/>
                <a:ea typeface="Helvetica Neue Light"/>
                <a:cs typeface="Helvetica Neue Light"/>
                <a:sym typeface="Helvetica Neue Light"/>
              </a:rPr>
              <a:t>(remove this line)</a:t>
            </a:r>
            <a:endParaRPr b="0" i="1" sz="1200" u="none" cap="none" strike="noStrike">
              <a:solidFill>
                <a:srgbClr val="FF0000"/>
              </a:solidFill>
              <a:latin typeface="Helvetica Neue Light"/>
              <a:ea typeface="Helvetica Neue Light"/>
              <a:cs typeface="Helvetica Neue Light"/>
              <a:sym typeface="Helvetica Neue Ligh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58" name="Shape 158"/>
        <p:cNvGrpSpPr/>
        <p:nvPr/>
      </p:nvGrpSpPr>
      <p:grpSpPr>
        <a:xfrm>
          <a:off x="0" y="0"/>
          <a:ext cx="0" cy="0"/>
          <a:chOff x="0" y="0"/>
          <a:chExt cx="0" cy="0"/>
        </a:xfrm>
      </p:grpSpPr>
      <p:sp>
        <p:nvSpPr>
          <p:cNvPr id="159" name="Google Shape;159;p12"/>
          <p:cNvSpPr txBox="1"/>
          <p:nvPr/>
        </p:nvSpPr>
        <p:spPr>
          <a:xfrm>
            <a:off x="3621625" y="577900"/>
            <a:ext cx="2205600" cy="41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0" i="0" lang="en" sz="1500" u="none" cap="none" strike="noStrike">
                <a:solidFill>
                  <a:schemeClr val="lt1"/>
                </a:solidFill>
                <a:latin typeface="Helvetica Neue Light"/>
                <a:ea typeface="Helvetica Neue Light"/>
                <a:cs typeface="Helvetica Neue Light"/>
                <a:sym typeface="Helvetica Neue Light"/>
              </a:rPr>
              <a:t>The Target</a:t>
            </a:r>
            <a:endParaRPr b="0" i="0" sz="1500" u="none" cap="none" strike="noStrike">
              <a:solidFill>
                <a:schemeClr val="lt1"/>
              </a:solidFill>
              <a:latin typeface="Helvetica Neue Light"/>
              <a:ea typeface="Helvetica Neue Light"/>
              <a:cs typeface="Helvetica Neue Light"/>
              <a:sym typeface="Helvetica Neue Light"/>
            </a:endParaRPr>
          </a:p>
        </p:txBody>
      </p:sp>
      <p:sp>
        <p:nvSpPr>
          <p:cNvPr id="160" name="Google Shape;160;p12"/>
          <p:cNvSpPr txBox="1"/>
          <p:nvPr/>
        </p:nvSpPr>
        <p:spPr>
          <a:xfrm>
            <a:off x="-75" y="1102300"/>
            <a:ext cx="9144000" cy="969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5100"/>
              <a:buFont typeface="Arial"/>
              <a:buNone/>
            </a:pPr>
            <a:r>
              <a:rPr b="1" i="0" lang="en" sz="5100" u="none" cap="none" strike="noStrike">
                <a:solidFill>
                  <a:schemeClr val="lt1"/>
                </a:solidFill>
                <a:latin typeface="Helvetica Neue"/>
                <a:ea typeface="Helvetica Neue"/>
                <a:cs typeface="Helvetica Neue"/>
                <a:sym typeface="Helvetica Neue"/>
              </a:rPr>
              <a:t>10,000+ Users</a:t>
            </a:r>
            <a:endParaRPr b="1" i="0" sz="5100" u="none" cap="none" strike="noStrike">
              <a:solidFill>
                <a:schemeClr val="lt1"/>
              </a:solidFill>
              <a:latin typeface="Helvetica Neue"/>
              <a:ea typeface="Helvetica Neue"/>
              <a:cs typeface="Helvetica Neue"/>
              <a:sym typeface="Helvetica Neue"/>
            </a:endParaRPr>
          </a:p>
        </p:txBody>
      </p:sp>
      <p:sp>
        <p:nvSpPr>
          <p:cNvPr id="161" name="Google Shape;161;p12"/>
          <p:cNvSpPr txBox="1"/>
          <p:nvPr/>
        </p:nvSpPr>
        <p:spPr>
          <a:xfrm>
            <a:off x="1871125" y="3748400"/>
            <a:ext cx="57795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0" i="1" lang="en" sz="1200" u="none" cap="none" strike="noStrike">
                <a:solidFill>
                  <a:schemeClr val="lt1"/>
                </a:solidFill>
                <a:latin typeface="Helvetica Neue Light"/>
                <a:ea typeface="Helvetica Neue Light"/>
                <a:cs typeface="Helvetica Neue Light"/>
                <a:sym typeface="Helvetica Neue Light"/>
              </a:rPr>
              <a:t>These are the big targets or commitments you’ll communicate. Write things like, “In one year we’ll reach 10,000+ users with 3.5M USD ARR.” Don’t go into to details.  </a:t>
            </a:r>
            <a:r>
              <a:rPr b="0" i="1" lang="en" sz="1200" u="none" cap="none" strike="noStrike">
                <a:solidFill>
                  <a:srgbClr val="FF0000"/>
                </a:solidFill>
                <a:latin typeface="Helvetica Neue Light"/>
                <a:ea typeface="Helvetica Neue Light"/>
                <a:cs typeface="Helvetica Neue Light"/>
                <a:sym typeface="Helvetica Neue Light"/>
              </a:rPr>
              <a:t>(remove this line)</a:t>
            </a:r>
            <a:endParaRPr b="0" i="1" sz="1200" u="none" cap="none" strike="noStrike">
              <a:solidFill>
                <a:srgbClr val="FF0000"/>
              </a:solidFill>
              <a:latin typeface="Helvetica Neue Light"/>
              <a:ea typeface="Helvetica Neue Light"/>
              <a:cs typeface="Helvetica Neue Light"/>
              <a:sym typeface="Helvetica Neue Light"/>
            </a:endParaRPr>
          </a:p>
        </p:txBody>
      </p:sp>
      <p:sp>
        <p:nvSpPr>
          <p:cNvPr id="162" name="Google Shape;162;p12"/>
          <p:cNvSpPr txBox="1"/>
          <p:nvPr/>
        </p:nvSpPr>
        <p:spPr>
          <a:xfrm>
            <a:off x="1715375" y="1973050"/>
            <a:ext cx="5979000" cy="1246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300"/>
              <a:buFont typeface="Arial"/>
              <a:buNone/>
            </a:pPr>
            <a:r>
              <a:rPr b="0" i="0" lang="en" sz="2300" u="none" cap="none" strike="noStrike">
                <a:solidFill>
                  <a:srgbClr val="FFFFFF"/>
                </a:solidFill>
                <a:latin typeface="Helvetica Neue Light"/>
                <a:ea typeface="Helvetica Neue Light"/>
                <a:cs typeface="Helvetica Neue Light"/>
                <a:sym typeface="Helvetica Neue Light"/>
              </a:rPr>
              <a:t>Write </a:t>
            </a:r>
            <a:r>
              <a:rPr b="1" i="0" lang="en" sz="2300" u="none" cap="none" strike="noStrike">
                <a:solidFill>
                  <a:srgbClr val="FFFFFF"/>
                </a:solidFill>
                <a:latin typeface="Helvetica Neue"/>
                <a:ea typeface="Helvetica Neue"/>
                <a:cs typeface="Helvetica Neue"/>
                <a:sym typeface="Helvetica Neue"/>
              </a:rPr>
              <a:t>target duration.</a:t>
            </a:r>
            <a:r>
              <a:rPr b="0" i="0" lang="en" sz="2300" u="none" cap="none" strike="noStrike">
                <a:solidFill>
                  <a:srgbClr val="FFFFFF"/>
                </a:solidFill>
                <a:latin typeface="Helvetica Neue Light"/>
                <a:ea typeface="Helvetica Neue Light"/>
                <a:cs typeface="Helvetica Neue Light"/>
                <a:sym typeface="Helvetica Neue Light"/>
              </a:rPr>
              <a:t> </a:t>
            </a:r>
            <a:endParaRPr b="0" i="0" sz="2300" u="none" cap="none" strike="noStrike">
              <a:solidFill>
                <a:srgbClr val="FFFFFF"/>
              </a:solidFill>
              <a:latin typeface="Helvetica Neue Light"/>
              <a:ea typeface="Helvetica Neue Light"/>
              <a:cs typeface="Helvetica Neue Light"/>
              <a:sym typeface="Helvetica Neue Light"/>
            </a:endParaRPr>
          </a:p>
          <a:p>
            <a:pPr indent="0" lvl="0" marL="0" marR="0" rtl="0" algn="ctr">
              <a:lnSpc>
                <a:spcPct val="100000"/>
              </a:lnSpc>
              <a:spcBef>
                <a:spcPts val="0"/>
              </a:spcBef>
              <a:spcAft>
                <a:spcPts val="0"/>
              </a:spcAft>
              <a:buClr>
                <a:srgbClr val="000000"/>
              </a:buClr>
              <a:buSzPts val="2300"/>
              <a:buFont typeface="Arial"/>
              <a:buNone/>
            </a:pPr>
            <a:r>
              <a:rPr b="0" i="0" lang="en" sz="2300" u="none" cap="none" strike="noStrike">
                <a:solidFill>
                  <a:srgbClr val="EEFF41"/>
                </a:solidFill>
                <a:latin typeface="Helvetica Neue Light"/>
                <a:ea typeface="Helvetica Neue Light"/>
                <a:cs typeface="Helvetica Neue Light"/>
                <a:sym typeface="Helvetica Neue Light"/>
              </a:rPr>
              <a:t>Write the </a:t>
            </a:r>
            <a:r>
              <a:rPr b="1" i="0" lang="en" sz="2300" u="none" cap="none" strike="noStrike">
                <a:solidFill>
                  <a:srgbClr val="EEFF41"/>
                </a:solidFill>
                <a:latin typeface="Helvetica Neue"/>
                <a:ea typeface="Helvetica Neue"/>
                <a:cs typeface="Helvetica Neue"/>
                <a:sym typeface="Helvetica Neue"/>
              </a:rPr>
              <a:t>product goal</a:t>
            </a:r>
            <a:r>
              <a:rPr b="0" i="0" lang="en" sz="2300" u="none" cap="none" strike="noStrike">
                <a:solidFill>
                  <a:srgbClr val="EEFF41"/>
                </a:solidFill>
                <a:latin typeface="Helvetica Neue Light"/>
                <a:ea typeface="Helvetica Neue Light"/>
                <a:cs typeface="Helvetica Neue Light"/>
                <a:sym typeface="Helvetica Neue Light"/>
              </a:rPr>
              <a:t> after that duration. </a:t>
            </a:r>
            <a:endParaRPr b="0" i="0" sz="2300" u="none" cap="none" strike="noStrike">
              <a:solidFill>
                <a:srgbClr val="EEFF41"/>
              </a:solidFill>
              <a:latin typeface="Helvetica Neue Light"/>
              <a:ea typeface="Helvetica Neue Light"/>
              <a:cs typeface="Helvetica Neue Light"/>
              <a:sym typeface="Helvetica Neue Light"/>
            </a:endParaRPr>
          </a:p>
          <a:p>
            <a:pPr indent="0" lvl="0" marL="0" marR="0" rtl="0" algn="ctr">
              <a:lnSpc>
                <a:spcPct val="100000"/>
              </a:lnSpc>
              <a:spcBef>
                <a:spcPts val="0"/>
              </a:spcBef>
              <a:spcAft>
                <a:spcPts val="0"/>
              </a:spcAft>
              <a:buClr>
                <a:srgbClr val="000000"/>
              </a:buClr>
              <a:buSzPts val="2300"/>
              <a:buFont typeface="Arial"/>
              <a:buNone/>
            </a:pPr>
            <a:r>
              <a:rPr b="0" i="0" lang="en" sz="2300" u="none" cap="none" strike="noStrike">
                <a:solidFill>
                  <a:srgbClr val="FFFFFF"/>
                </a:solidFill>
                <a:latin typeface="Helvetica Neue Light"/>
                <a:ea typeface="Helvetica Neue Light"/>
                <a:cs typeface="Helvetica Neue Light"/>
                <a:sym typeface="Helvetica Neue Light"/>
              </a:rPr>
              <a:t>Write the r</a:t>
            </a:r>
            <a:r>
              <a:rPr b="1" i="0" lang="en" sz="2300" u="none" cap="none" strike="noStrike">
                <a:solidFill>
                  <a:srgbClr val="FFFFFF"/>
                </a:solidFill>
                <a:latin typeface="Helvetica Neue"/>
                <a:ea typeface="Helvetica Neue"/>
                <a:cs typeface="Helvetica Neue"/>
                <a:sym typeface="Helvetica Neue"/>
              </a:rPr>
              <a:t>evenue target number </a:t>
            </a:r>
            <a:r>
              <a:rPr b="0" i="0" lang="en" sz="2300" u="none" cap="none" strike="noStrike">
                <a:solidFill>
                  <a:srgbClr val="FFFFFF"/>
                </a:solidFill>
                <a:latin typeface="Helvetica Neue Light"/>
                <a:ea typeface="Helvetica Neue Light"/>
                <a:cs typeface="Helvetica Neue Light"/>
                <a:sym typeface="Helvetica Neue Light"/>
              </a:rPr>
              <a:t>here.</a:t>
            </a:r>
            <a:endParaRPr b="0" i="0" sz="2300" u="none" cap="none" strike="noStrike">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13"/>
          <p:cNvSpPr txBox="1"/>
          <p:nvPr/>
        </p:nvSpPr>
        <p:spPr>
          <a:xfrm>
            <a:off x="3621625" y="577900"/>
            <a:ext cx="2205600" cy="41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0" i="0" lang="en" sz="1500" u="none" cap="none" strike="noStrike">
                <a:solidFill>
                  <a:srgbClr val="415168"/>
                </a:solidFill>
                <a:highlight>
                  <a:schemeClr val="lt1"/>
                </a:highlight>
                <a:latin typeface="Helvetica Neue Light"/>
                <a:ea typeface="Helvetica Neue Light"/>
                <a:cs typeface="Helvetica Neue Light"/>
                <a:sym typeface="Helvetica Neue Light"/>
              </a:rPr>
              <a:t>Milestones</a:t>
            </a:r>
            <a:endParaRPr b="0" i="0" sz="1500" u="none" cap="none" strike="noStrike">
              <a:solidFill>
                <a:srgbClr val="415168"/>
              </a:solidFill>
              <a:highlight>
                <a:schemeClr val="lt1"/>
              </a:highlight>
              <a:latin typeface="Helvetica Neue Light"/>
              <a:ea typeface="Helvetica Neue Light"/>
              <a:cs typeface="Helvetica Neue Light"/>
              <a:sym typeface="Helvetica Neue Light"/>
            </a:endParaRPr>
          </a:p>
        </p:txBody>
      </p:sp>
      <p:cxnSp>
        <p:nvCxnSpPr>
          <p:cNvPr id="168" name="Google Shape;168;p13"/>
          <p:cNvCxnSpPr/>
          <p:nvPr/>
        </p:nvCxnSpPr>
        <p:spPr>
          <a:xfrm rot="10800000">
            <a:off x="1302850" y="1407452"/>
            <a:ext cx="0" cy="837900"/>
          </a:xfrm>
          <a:prstGeom prst="straightConnector1">
            <a:avLst/>
          </a:prstGeom>
          <a:noFill/>
          <a:ln cap="flat" cmpd="sng" w="9525">
            <a:solidFill>
              <a:srgbClr val="424242"/>
            </a:solidFill>
            <a:prstDash val="solid"/>
            <a:round/>
            <a:headEnd len="sm" w="sm" type="none"/>
            <a:tailEnd len="med" w="med" type="oval"/>
          </a:ln>
        </p:spPr>
      </p:cxnSp>
      <p:sp>
        <p:nvSpPr>
          <p:cNvPr id="169" name="Google Shape;169;p13"/>
          <p:cNvSpPr txBox="1"/>
          <p:nvPr/>
        </p:nvSpPr>
        <p:spPr>
          <a:xfrm>
            <a:off x="1349912" y="1250886"/>
            <a:ext cx="1814100" cy="392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February 202X</a:t>
            </a:r>
            <a:endParaRPr b="1" i="0" sz="1800" u="none" cap="none" strike="noStrike">
              <a:solidFill>
                <a:schemeClr val="dk1"/>
              </a:solidFill>
              <a:latin typeface="Arial"/>
              <a:ea typeface="Arial"/>
              <a:cs typeface="Arial"/>
              <a:sym typeface="Arial"/>
            </a:endParaRPr>
          </a:p>
        </p:txBody>
      </p:sp>
      <p:sp>
        <p:nvSpPr>
          <p:cNvPr id="170" name="Google Shape;170;p13"/>
          <p:cNvSpPr txBox="1"/>
          <p:nvPr/>
        </p:nvSpPr>
        <p:spPr>
          <a:xfrm>
            <a:off x="1349912" y="1540912"/>
            <a:ext cx="1814100" cy="5787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1"/>
              </a:buClr>
              <a:buSzPts val="1100"/>
              <a:buFont typeface="Arial"/>
              <a:buNone/>
            </a:pPr>
            <a:r>
              <a:rPr b="0" i="0" lang="en" sz="1200" u="none" cap="none" strike="noStrike">
                <a:solidFill>
                  <a:srgbClr val="424242"/>
                </a:solidFill>
                <a:latin typeface="Arial"/>
                <a:ea typeface="Arial"/>
                <a:cs typeface="Arial"/>
                <a:sym typeface="Arial"/>
              </a:rPr>
              <a:t>Write a specific milestone here</a:t>
            </a:r>
            <a:endParaRPr b="0" i="0" sz="1200" u="none" cap="none" strike="noStrike">
              <a:solidFill>
                <a:srgbClr val="424242"/>
              </a:solidFill>
              <a:latin typeface="Arial"/>
              <a:ea typeface="Arial"/>
              <a:cs typeface="Arial"/>
              <a:sym typeface="Arial"/>
            </a:endParaRPr>
          </a:p>
          <a:p>
            <a:pPr indent="0" lvl="0" marL="0" marR="0" rtl="0" algn="l">
              <a:lnSpc>
                <a:spcPct val="115000"/>
              </a:lnSpc>
              <a:spcBef>
                <a:spcPts val="1600"/>
              </a:spcBef>
              <a:spcAft>
                <a:spcPts val="1600"/>
              </a:spcAft>
              <a:buClr>
                <a:srgbClr val="000000"/>
              </a:buClr>
              <a:buSzPts val="1200"/>
              <a:buFont typeface="Arial"/>
              <a:buNone/>
            </a:pPr>
            <a:r>
              <a:t/>
            </a:r>
            <a:endParaRPr b="0" i="0" sz="1200" u="none" cap="none" strike="noStrike">
              <a:solidFill>
                <a:srgbClr val="424242"/>
              </a:solidFill>
              <a:latin typeface="Arial"/>
              <a:ea typeface="Arial"/>
              <a:cs typeface="Arial"/>
              <a:sym typeface="Arial"/>
            </a:endParaRPr>
          </a:p>
        </p:txBody>
      </p:sp>
      <p:cxnSp>
        <p:nvCxnSpPr>
          <p:cNvPr id="171" name="Google Shape;171;p13"/>
          <p:cNvCxnSpPr/>
          <p:nvPr/>
        </p:nvCxnSpPr>
        <p:spPr>
          <a:xfrm>
            <a:off x="2803150" y="2629992"/>
            <a:ext cx="0" cy="837900"/>
          </a:xfrm>
          <a:prstGeom prst="straightConnector1">
            <a:avLst/>
          </a:prstGeom>
          <a:noFill/>
          <a:ln cap="flat" cmpd="sng" w="9525">
            <a:solidFill>
              <a:srgbClr val="424242"/>
            </a:solidFill>
            <a:prstDash val="solid"/>
            <a:round/>
            <a:headEnd len="sm" w="sm" type="none"/>
            <a:tailEnd len="med" w="med" type="oval"/>
          </a:ln>
        </p:spPr>
      </p:cxnSp>
      <p:sp>
        <p:nvSpPr>
          <p:cNvPr id="172" name="Google Shape;172;p13"/>
          <p:cNvSpPr txBox="1"/>
          <p:nvPr/>
        </p:nvSpPr>
        <p:spPr>
          <a:xfrm>
            <a:off x="2850212" y="3229179"/>
            <a:ext cx="1814100" cy="392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April 202X</a:t>
            </a:r>
            <a:endParaRPr b="1" i="0" sz="1800" u="none" cap="none" strike="noStrike">
              <a:solidFill>
                <a:schemeClr val="dk1"/>
              </a:solidFill>
              <a:latin typeface="Arial"/>
              <a:ea typeface="Arial"/>
              <a:cs typeface="Arial"/>
              <a:sym typeface="Arial"/>
            </a:endParaRPr>
          </a:p>
        </p:txBody>
      </p:sp>
      <p:sp>
        <p:nvSpPr>
          <p:cNvPr id="173" name="Google Shape;173;p13"/>
          <p:cNvSpPr txBox="1"/>
          <p:nvPr/>
        </p:nvSpPr>
        <p:spPr>
          <a:xfrm>
            <a:off x="2850200" y="3519200"/>
            <a:ext cx="1565100" cy="6195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000000"/>
              </a:buClr>
              <a:buSzPts val="1200"/>
              <a:buFont typeface="Arial"/>
              <a:buNone/>
            </a:pPr>
            <a:r>
              <a:rPr b="0" i="0" lang="en" sz="1200" u="none" cap="none" strike="noStrike">
                <a:solidFill>
                  <a:srgbClr val="424242"/>
                </a:solidFill>
                <a:latin typeface="Arial"/>
                <a:ea typeface="Arial"/>
                <a:cs typeface="Arial"/>
                <a:sym typeface="Arial"/>
              </a:rPr>
              <a:t>Write a specific milestone here</a:t>
            </a:r>
            <a:endParaRPr b="0" i="0" sz="1200" u="none" cap="none" strike="noStrike">
              <a:solidFill>
                <a:srgbClr val="424242"/>
              </a:solidFill>
              <a:latin typeface="Arial"/>
              <a:ea typeface="Arial"/>
              <a:cs typeface="Arial"/>
              <a:sym typeface="Arial"/>
            </a:endParaRPr>
          </a:p>
        </p:txBody>
      </p:sp>
      <p:cxnSp>
        <p:nvCxnSpPr>
          <p:cNvPr id="174" name="Google Shape;174;p13"/>
          <p:cNvCxnSpPr/>
          <p:nvPr/>
        </p:nvCxnSpPr>
        <p:spPr>
          <a:xfrm rot="10800000">
            <a:off x="5625875" y="1400352"/>
            <a:ext cx="0" cy="837900"/>
          </a:xfrm>
          <a:prstGeom prst="straightConnector1">
            <a:avLst/>
          </a:prstGeom>
          <a:noFill/>
          <a:ln cap="flat" cmpd="sng" w="9525">
            <a:solidFill>
              <a:srgbClr val="424242"/>
            </a:solidFill>
            <a:prstDash val="solid"/>
            <a:round/>
            <a:headEnd len="sm" w="sm" type="none"/>
            <a:tailEnd len="med" w="med" type="oval"/>
          </a:ln>
        </p:spPr>
      </p:cxnSp>
      <p:sp>
        <p:nvSpPr>
          <p:cNvPr id="175" name="Google Shape;175;p13"/>
          <p:cNvSpPr txBox="1"/>
          <p:nvPr/>
        </p:nvSpPr>
        <p:spPr>
          <a:xfrm>
            <a:off x="5672937" y="1250899"/>
            <a:ext cx="1814100" cy="392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August 202X</a:t>
            </a:r>
            <a:endParaRPr b="1" i="0" sz="1800" u="none" cap="none" strike="noStrike">
              <a:solidFill>
                <a:schemeClr val="dk1"/>
              </a:solidFill>
              <a:latin typeface="Arial"/>
              <a:ea typeface="Arial"/>
              <a:cs typeface="Arial"/>
              <a:sym typeface="Arial"/>
            </a:endParaRPr>
          </a:p>
        </p:txBody>
      </p:sp>
      <p:sp>
        <p:nvSpPr>
          <p:cNvPr id="176" name="Google Shape;176;p13"/>
          <p:cNvSpPr txBox="1"/>
          <p:nvPr/>
        </p:nvSpPr>
        <p:spPr>
          <a:xfrm>
            <a:off x="5672937" y="1540925"/>
            <a:ext cx="1814100" cy="5787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1"/>
              </a:buClr>
              <a:buSzPts val="1100"/>
              <a:buFont typeface="Arial"/>
              <a:buNone/>
            </a:pPr>
            <a:r>
              <a:rPr b="0" i="0" lang="en" sz="1200" u="none" cap="none" strike="noStrike">
                <a:solidFill>
                  <a:srgbClr val="424242"/>
                </a:solidFill>
                <a:latin typeface="Arial"/>
                <a:ea typeface="Arial"/>
                <a:cs typeface="Arial"/>
                <a:sym typeface="Arial"/>
              </a:rPr>
              <a:t>Write a specific milestone here</a:t>
            </a:r>
            <a:endParaRPr b="0" i="0" sz="1200" u="none" cap="none" strike="noStrike">
              <a:solidFill>
                <a:srgbClr val="424242"/>
              </a:solidFill>
              <a:latin typeface="Arial"/>
              <a:ea typeface="Arial"/>
              <a:cs typeface="Arial"/>
              <a:sym typeface="Arial"/>
            </a:endParaRPr>
          </a:p>
          <a:p>
            <a:pPr indent="0" lvl="0" marL="0" marR="0" rtl="0" algn="l">
              <a:lnSpc>
                <a:spcPct val="115000"/>
              </a:lnSpc>
              <a:spcBef>
                <a:spcPts val="1600"/>
              </a:spcBef>
              <a:spcAft>
                <a:spcPts val="1600"/>
              </a:spcAft>
              <a:buClr>
                <a:srgbClr val="000000"/>
              </a:buClr>
              <a:buSzPts val="1200"/>
              <a:buFont typeface="Arial"/>
              <a:buNone/>
            </a:pPr>
            <a:r>
              <a:t/>
            </a:r>
            <a:endParaRPr b="0" i="0" sz="1200" u="none" cap="none" strike="noStrike">
              <a:solidFill>
                <a:srgbClr val="424242"/>
              </a:solidFill>
              <a:latin typeface="Arial"/>
              <a:ea typeface="Arial"/>
              <a:cs typeface="Arial"/>
              <a:sym typeface="Arial"/>
            </a:endParaRPr>
          </a:p>
        </p:txBody>
      </p:sp>
      <p:cxnSp>
        <p:nvCxnSpPr>
          <p:cNvPr id="177" name="Google Shape;177;p13"/>
          <p:cNvCxnSpPr/>
          <p:nvPr/>
        </p:nvCxnSpPr>
        <p:spPr>
          <a:xfrm>
            <a:off x="8444450" y="2630008"/>
            <a:ext cx="0" cy="837900"/>
          </a:xfrm>
          <a:prstGeom prst="straightConnector1">
            <a:avLst/>
          </a:prstGeom>
          <a:noFill/>
          <a:ln cap="flat" cmpd="sng" w="9525">
            <a:solidFill>
              <a:srgbClr val="424242"/>
            </a:solidFill>
            <a:prstDash val="solid"/>
            <a:round/>
            <a:headEnd len="sm" w="sm" type="none"/>
            <a:tailEnd len="med" w="med" type="oval"/>
          </a:ln>
        </p:spPr>
      </p:cxnSp>
      <p:sp>
        <p:nvSpPr>
          <p:cNvPr id="178" name="Google Shape;178;p13"/>
          <p:cNvSpPr txBox="1"/>
          <p:nvPr/>
        </p:nvSpPr>
        <p:spPr>
          <a:xfrm>
            <a:off x="6541312" y="3225904"/>
            <a:ext cx="1814100" cy="3921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chemeClr val="dk1"/>
              </a:buClr>
              <a:buSzPts val="1100"/>
              <a:buFont typeface="Arial"/>
              <a:buNone/>
            </a:pPr>
            <a:r>
              <a:rPr b="1" i="0" lang="en" sz="1800" u="none" cap="none" strike="noStrike">
                <a:solidFill>
                  <a:schemeClr val="dk1"/>
                </a:solidFill>
                <a:latin typeface="Arial"/>
                <a:ea typeface="Arial"/>
                <a:cs typeface="Arial"/>
                <a:sym typeface="Arial"/>
              </a:rPr>
              <a:t>December 202X</a:t>
            </a:r>
            <a:endParaRPr b="1" i="0" sz="1800" u="none" cap="none" strike="noStrike">
              <a:solidFill>
                <a:schemeClr val="dk1"/>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a:ea typeface="Arial"/>
              <a:cs typeface="Arial"/>
              <a:sym typeface="Arial"/>
            </a:endParaRPr>
          </a:p>
        </p:txBody>
      </p:sp>
      <p:sp>
        <p:nvSpPr>
          <p:cNvPr id="179" name="Google Shape;179;p13"/>
          <p:cNvSpPr txBox="1"/>
          <p:nvPr/>
        </p:nvSpPr>
        <p:spPr>
          <a:xfrm>
            <a:off x="6541300" y="3515924"/>
            <a:ext cx="1814100" cy="742800"/>
          </a:xfrm>
          <a:prstGeom prst="rect">
            <a:avLst/>
          </a:prstGeom>
          <a:noFill/>
          <a:ln>
            <a:noFill/>
          </a:ln>
        </p:spPr>
        <p:txBody>
          <a:bodyPr anchorCtr="0" anchor="t" bIns="91425" lIns="91425" spcFirstLastPara="1" rIns="91425" wrap="square" tIns="91425">
            <a:noAutofit/>
          </a:bodyPr>
          <a:lstStyle/>
          <a:p>
            <a:pPr indent="0" lvl="0" marL="0" marR="0" rtl="0" algn="r">
              <a:lnSpc>
                <a:spcPct val="115000"/>
              </a:lnSpc>
              <a:spcBef>
                <a:spcPts val="0"/>
              </a:spcBef>
              <a:spcAft>
                <a:spcPts val="0"/>
              </a:spcAft>
              <a:buClr>
                <a:schemeClr val="dk1"/>
              </a:buClr>
              <a:buSzPts val="1100"/>
              <a:buFont typeface="Arial"/>
              <a:buNone/>
            </a:pPr>
            <a:r>
              <a:rPr b="0" i="0" lang="en" sz="1200" u="none" cap="none" strike="noStrike">
                <a:solidFill>
                  <a:srgbClr val="424242"/>
                </a:solidFill>
                <a:latin typeface="Arial"/>
                <a:ea typeface="Arial"/>
                <a:cs typeface="Arial"/>
                <a:sym typeface="Arial"/>
              </a:rPr>
              <a:t>Write a specific milestone here</a:t>
            </a:r>
            <a:endParaRPr b="0" i="0" sz="1200" u="none" cap="none" strike="noStrike">
              <a:solidFill>
                <a:srgbClr val="424242"/>
              </a:solidFill>
              <a:latin typeface="Arial"/>
              <a:ea typeface="Arial"/>
              <a:cs typeface="Arial"/>
              <a:sym typeface="Arial"/>
            </a:endParaRPr>
          </a:p>
          <a:p>
            <a:pPr indent="0" lvl="0" marL="0" marR="0" rtl="0" algn="r">
              <a:lnSpc>
                <a:spcPct val="115000"/>
              </a:lnSpc>
              <a:spcBef>
                <a:spcPts val="1600"/>
              </a:spcBef>
              <a:spcAft>
                <a:spcPts val="0"/>
              </a:spcAft>
              <a:buClr>
                <a:schemeClr val="dk1"/>
              </a:buClr>
              <a:buSzPts val="1100"/>
              <a:buFont typeface="Arial"/>
              <a:buNone/>
            </a:pPr>
            <a:r>
              <a:t/>
            </a:r>
            <a:endParaRPr b="0" i="0" sz="1200" u="none" cap="none" strike="noStrike">
              <a:solidFill>
                <a:srgbClr val="424242"/>
              </a:solidFill>
              <a:latin typeface="Arial"/>
              <a:ea typeface="Arial"/>
              <a:cs typeface="Arial"/>
              <a:sym typeface="Arial"/>
            </a:endParaRPr>
          </a:p>
          <a:p>
            <a:pPr indent="0" lvl="0" marL="0" marR="0" rtl="0" algn="r">
              <a:lnSpc>
                <a:spcPct val="115000"/>
              </a:lnSpc>
              <a:spcBef>
                <a:spcPts val="1600"/>
              </a:spcBef>
              <a:spcAft>
                <a:spcPts val="1600"/>
              </a:spcAft>
              <a:buClr>
                <a:srgbClr val="000000"/>
              </a:buClr>
              <a:buSzPts val="1200"/>
              <a:buFont typeface="Arial"/>
              <a:buNone/>
            </a:pPr>
            <a:r>
              <a:t/>
            </a:r>
            <a:endParaRPr b="0" i="0" sz="1200" u="none" cap="none" strike="noStrike">
              <a:solidFill>
                <a:srgbClr val="424242"/>
              </a:solidFill>
              <a:latin typeface="Arial"/>
              <a:ea typeface="Arial"/>
              <a:cs typeface="Arial"/>
              <a:sym typeface="Arial"/>
            </a:endParaRPr>
          </a:p>
        </p:txBody>
      </p:sp>
      <p:graphicFrame>
        <p:nvGraphicFramePr>
          <p:cNvPr id="180" name="Google Shape;180;p13"/>
          <p:cNvGraphicFramePr/>
          <p:nvPr/>
        </p:nvGraphicFramePr>
        <p:xfrm>
          <a:off x="323100" y="2238252"/>
          <a:ext cx="3000000" cy="3000000"/>
        </p:xfrm>
        <a:graphic>
          <a:graphicData uri="http://schemas.openxmlformats.org/drawingml/2006/table">
            <a:tbl>
              <a:tblPr>
                <a:noFill/>
                <a:tableStyleId>{1B9AAC1D-A1C6-4F82-9CF5-2D6D1CC23543}</a:tableStyleId>
              </a:tblPr>
              <a:tblGrid>
                <a:gridCol w="710225"/>
                <a:gridCol w="710225"/>
                <a:gridCol w="710225"/>
                <a:gridCol w="710225"/>
                <a:gridCol w="710225"/>
                <a:gridCol w="710225"/>
                <a:gridCol w="710225"/>
                <a:gridCol w="710225"/>
                <a:gridCol w="710225"/>
                <a:gridCol w="710225"/>
                <a:gridCol w="710225"/>
                <a:gridCol w="710225"/>
              </a:tblGrid>
              <a:tr h="3810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solidFill>
                            <a:srgbClr val="FFFFFF"/>
                          </a:solidFill>
                        </a:rPr>
                        <a:t>Jan</a:t>
                      </a:r>
                      <a:endParaRPr sz="1400" u="none" cap="none" strike="noStrike">
                        <a:solidFill>
                          <a:srgbClr val="FFFFFF"/>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solidFill>
                            <a:srgbClr val="FFFFFF"/>
                          </a:solidFill>
                        </a:rPr>
                        <a:t>Feb</a:t>
                      </a:r>
                      <a:endParaRPr sz="1400" u="none" cap="none" strike="noStrike">
                        <a:solidFill>
                          <a:srgbClr val="FFFFFF"/>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solidFill>
                            <a:srgbClr val="FFFFFF"/>
                          </a:solidFill>
                        </a:rPr>
                        <a:t>Mar</a:t>
                      </a:r>
                      <a:endParaRPr sz="1400" u="none" cap="none" strike="noStrike">
                        <a:solidFill>
                          <a:srgbClr val="FFFFFF"/>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solidFill>
                            <a:srgbClr val="FFFFFF"/>
                          </a:solidFill>
                        </a:rPr>
                        <a:t>Apr</a:t>
                      </a:r>
                      <a:endParaRPr sz="1400" u="none" cap="none" strike="noStrike">
                        <a:solidFill>
                          <a:srgbClr val="FFFFFF"/>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solidFill>
                            <a:srgbClr val="FFFFFF"/>
                          </a:solidFill>
                        </a:rPr>
                        <a:t>May</a:t>
                      </a:r>
                      <a:endParaRPr sz="1400" u="none" cap="none" strike="noStrike">
                        <a:solidFill>
                          <a:srgbClr val="FFFFFF"/>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solidFill>
                            <a:srgbClr val="FFFFFF"/>
                          </a:solidFill>
                        </a:rPr>
                        <a:t>Jun</a:t>
                      </a:r>
                      <a:endParaRPr sz="1400" u="none" cap="none" strike="noStrike">
                        <a:solidFill>
                          <a:srgbClr val="FFFFFF"/>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solidFill>
                            <a:srgbClr val="FFFFFF"/>
                          </a:solidFill>
                        </a:rPr>
                        <a:t>Jul</a:t>
                      </a:r>
                      <a:endParaRPr sz="1400" u="none" cap="none" strike="noStrike">
                        <a:solidFill>
                          <a:srgbClr val="FFFFFF"/>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solidFill>
                            <a:srgbClr val="FFFFFF"/>
                          </a:solidFill>
                        </a:rPr>
                        <a:t>Aug</a:t>
                      </a:r>
                      <a:endParaRPr sz="1400" u="none" cap="none" strike="noStrike">
                        <a:solidFill>
                          <a:srgbClr val="FFFFFF"/>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solidFill>
                            <a:srgbClr val="FFFFFF"/>
                          </a:solidFill>
                        </a:rPr>
                        <a:t>Sept</a:t>
                      </a:r>
                      <a:endParaRPr sz="1400" u="none" cap="none" strike="noStrike">
                        <a:solidFill>
                          <a:srgbClr val="FFFFFF"/>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solidFill>
                            <a:srgbClr val="FFFFFF"/>
                          </a:solidFill>
                        </a:rPr>
                        <a:t>Oct</a:t>
                      </a:r>
                      <a:endParaRPr sz="1400" u="none" cap="none" strike="noStrike">
                        <a:solidFill>
                          <a:srgbClr val="FFFFFF"/>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solidFill>
                            <a:srgbClr val="FFFFFF"/>
                          </a:solidFill>
                        </a:rPr>
                        <a:t>Nov</a:t>
                      </a:r>
                      <a:endParaRPr sz="1400" u="none" cap="none" strike="noStrike">
                        <a:solidFill>
                          <a:srgbClr val="FFFFFF"/>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solidFill>
                            <a:srgbClr val="FFFFFF"/>
                          </a:solidFill>
                        </a:rPr>
                        <a:t>Dec</a:t>
                      </a:r>
                      <a:endParaRPr sz="1400" u="none" cap="none" strike="noStrike">
                        <a:solidFill>
                          <a:srgbClr val="FFFFFF"/>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r>
            </a:tbl>
          </a:graphicData>
        </a:graphic>
      </p:graphicFrame>
      <p:sp>
        <p:nvSpPr>
          <p:cNvPr id="181" name="Google Shape;181;p13"/>
          <p:cNvSpPr txBox="1"/>
          <p:nvPr/>
        </p:nvSpPr>
        <p:spPr>
          <a:xfrm>
            <a:off x="621525" y="4258725"/>
            <a:ext cx="8061600" cy="554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0" i="1" lang="en" sz="1200" u="none" cap="none" strike="noStrike">
                <a:solidFill>
                  <a:schemeClr val="dk2"/>
                </a:solidFill>
                <a:latin typeface="Helvetica Neue Light"/>
                <a:ea typeface="Helvetica Neue Light"/>
                <a:cs typeface="Helvetica Neue Light"/>
                <a:sym typeface="Helvetica Neue Light"/>
              </a:rPr>
              <a:t>Milestones are important because they give a sense of progress. Convery what you think is possible in terms of product development target, revenue target, growth, etc.  </a:t>
            </a:r>
            <a:r>
              <a:rPr b="0" i="1" lang="en" sz="1200" u="none" cap="none" strike="noStrike">
                <a:solidFill>
                  <a:srgbClr val="FF0000"/>
                </a:solidFill>
                <a:latin typeface="Helvetica Neue Light"/>
                <a:ea typeface="Helvetica Neue Light"/>
                <a:cs typeface="Helvetica Neue Light"/>
                <a:sym typeface="Helvetica Neue Light"/>
              </a:rPr>
              <a:t>(remove this line)</a:t>
            </a:r>
            <a:endParaRPr b="0" i="1" sz="1200" u="none" cap="none" strike="noStrike">
              <a:solidFill>
                <a:srgbClr val="FF0000"/>
              </a:solidFill>
              <a:latin typeface="Helvetica Neue Light"/>
              <a:ea typeface="Helvetica Neue Light"/>
              <a:cs typeface="Helvetica Neue Light"/>
              <a:sym typeface="Helvetica Neue 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14"/>
          <p:cNvSpPr txBox="1"/>
          <p:nvPr/>
        </p:nvSpPr>
        <p:spPr>
          <a:xfrm>
            <a:off x="3621625" y="577900"/>
            <a:ext cx="2205600" cy="41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0" i="0" lang="en" sz="1500" u="none" cap="none" strike="noStrike">
                <a:solidFill>
                  <a:srgbClr val="415168"/>
                </a:solidFill>
                <a:latin typeface="Helvetica Neue Light"/>
                <a:ea typeface="Helvetica Neue Light"/>
                <a:cs typeface="Helvetica Neue Light"/>
                <a:sym typeface="Helvetica Neue Light"/>
              </a:rPr>
              <a:t>Go-to-Market Strategy</a:t>
            </a:r>
            <a:endParaRPr b="0" i="0" sz="1500" u="none" cap="none" strike="noStrike">
              <a:solidFill>
                <a:srgbClr val="415168"/>
              </a:solidFill>
              <a:latin typeface="Helvetica Neue Light"/>
              <a:ea typeface="Helvetica Neue Light"/>
              <a:cs typeface="Helvetica Neue Light"/>
              <a:sym typeface="Helvetica Neue Light"/>
            </a:endParaRPr>
          </a:p>
        </p:txBody>
      </p:sp>
      <p:grpSp>
        <p:nvGrpSpPr>
          <p:cNvPr id="187" name="Google Shape;187;p14"/>
          <p:cNvGrpSpPr/>
          <p:nvPr/>
        </p:nvGrpSpPr>
        <p:grpSpPr>
          <a:xfrm>
            <a:off x="916912" y="1043319"/>
            <a:ext cx="7380900" cy="1428900"/>
            <a:chOff x="881537" y="1630519"/>
            <a:chExt cx="7380900" cy="1428900"/>
          </a:xfrm>
        </p:grpSpPr>
        <p:sp>
          <p:nvSpPr>
            <p:cNvPr id="188" name="Google Shape;188;p14"/>
            <p:cNvSpPr/>
            <p:nvPr/>
          </p:nvSpPr>
          <p:spPr>
            <a:xfrm>
              <a:off x="881537" y="1630519"/>
              <a:ext cx="7380900" cy="1428900"/>
            </a:xfrm>
            <a:prstGeom prst="notchedRightArrow">
              <a:avLst>
                <a:gd fmla="val 50000" name="adj1"/>
                <a:gd fmla="val 50000" name="adj2"/>
              </a:avLst>
            </a:prstGeom>
            <a:solidFill>
              <a:srgbClr val="EAEAEA"/>
            </a:solidFill>
            <a:ln>
              <a:noFill/>
            </a:ln>
          </p:spPr>
          <p:txBody>
            <a:bodyPr anchorCtr="0" anchor="ctr" bIns="17150" lIns="34300" spcFirstLastPara="1" rIns="34300" wrap="square" tIns="171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89" name="Google Shape;189;p14"/>
            <p:cNvSpPr/>
            <p:nvPr/>
          </p:nvSpPr>
          <p:spPr>
            <a:xfrm>
              <a:off x="1585373" y="2076527"/>
              <a:ext cx="537000" cy="536700"/>
            </a:xfrm>
            <a:prstGeom prst="ellipse">
              <a:avLst/>
            </a:prstGeom>
            <a:solidFill>
              <a:srgbClr val="BF9000"/>
            </a:solidFill>
            <a:ln>
              <a:noFill/>
            </a:ln>
          </p:spPr>
          <p:txBody>
            <a:bodyPr anchorCtr="0" anchor="ctr" bIns="17150" lIns="34300" spcFirstLastPara="1" rIns="34300" wrap="square" tIns="171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5"/>
                </a:solidFill>
                <a:highlight>
                  <a:srgbClr val="FF0000"/>
                </a:highlight>
                <a:latin typeface="Calibri"/>
                <a:ea typeface="Calibri"/>
                <a:cs typeface="Calibri"/>
                <a:sym typeface="Calibri"/>
              </a:endParaRPr>
            </a:p>
          </p:txBody>
        </p:sp>
        <p:sp>
          <p:nvSpPr>
            <p:cNvPr id="190" name="Google Shape;190;p14"/>
            <p:cNvSpPr/>
            <p:nvPr/>
          </p:nvSpPr>
          <p:spPr>
            <a:xfrm>
              <a:off x="3214572" y="2076527"/>
              <a:ext cx="537000" cy="536700"/>
            </a:xfrm>
            <a:prstGeom prst="ellipse">
              <a:avLst/>
            </a:prstGeom>
            <a:solidFill>
              <a:srgbClr val="F1C232"/>
            </a:solidFill>
            <a:ln>
              <a:noFill/>
            </a:ln>
          </p:spPr>
          <p:txBody>
            <a:bodyPr anchorCtr="0" anchor="ctr" bIns="17150" lIns="34300" spcFirstLastPara="1" rIns="34300" wrap="square" tIns="171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91" name="Google Shape;191;p14"/>
            <p:cNvSpPr/>
            <p:nvPr/>
          </p:nvSpPr>
          <p:spPr>
            <a:xfrm>
              <a:off x="4843771" y="2076527"/>
              <a:ext cx="537000" cy="536700"/>
            </a:xfrm>
            <a:prstGeom prst="ellipse">
              <a:avLst/>
            </a:prstGeom>
            <a:solidFill>
              <a:srgbClr val="7F6000"/>
            </a:solidFill>
            <a:ln>
              <a:noFill/>
            </a:ln>
          </p:spPr>
          <p:txBody>
            <a:bodyPr anchorCtr="0" anchor="ctr" bIns="17150" lIns="34300" spcFirstLastPara="1" rIns="34300" wrap="square" tIns="171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92" name="Google Shape;192;p14"/>
            <p:cNvSpPr/>
            <p:nvPr/>
          </p:nvSpPr>
          <p:spPr>
            <a:xfrm>
              <a:off x="6472970" y="2076527"/>
              <a:ext cx="537000" cy="536700"/>
            </a:xfrm>
            <a:prstGeom prst="ellipse">
              <a:avLst/>
            </a:prstGeom>
            <a:solidFill>
              <a:srgbClr val="F1C232"/>
            </a:solidFill>
            <a:ln>
              <a:noFill/>
            </a:ln>
          </p:spPr>
          <p:txBody>
            <a:bodyPr anchorCtr="0" anchor="ctr" bIns="17150" lIns="34300" spcFirstLastPara="1" rIns="34300" wrap="square" tIns="171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93" name="Google Shape;193;p14"/>
            <p:cNvSpPr/>
            <p:nvPr/>
          </p:nvSpPr>
          <p:spPr>
            <a:xfrm>
              <a:off x="3381967" y="2236808"/>
              <a:ext cx="215692" cy="215692"/>
            </a:xfrm>
            <a:custGeom>
              <a:rect b="b" l="l" r="r" t="t"/>
              <a:pathLst>
                <a:path extrusionOk="0" h="599144" w="599144">
                  <a:moveTo>
                    <a:pt x="597710" y="107778"/>
                  </a:moveTo>
                  <a:cubicBezTo>
                    <a:pt x="595982" y="104018"/>
                    <a:pt x="592478" y="101366"/>
                    <a:pt x="588415" y="100697"/>
                  </a:cubicBezTo>
                  <a:cubicBezTo>
                    <a:pt x="565300" y="96913"/>
                    <a:pt x="528948" y="87764"/>
                    <a:pt x="520456" y="79272"/>
                  </a:cubicBezTo>
                  <a:cubicBezTo>
                    <a:pt x="511964" y="70780"/>
                    <a:pt x="502816" y="34417"/>
                    <a:pt x="499020" y="11326"/>
                  </a:cubicBezTo>
                  <a:cubicBezTo>
                    <a:pt x="498362" y="7238"/>
                    <a:pt x="495711" y="3759"/>
                    <a:pt x="491963" y="2019"/>
                  </a:cubicBezTo>
                  <a:cubicBezTo>
                    <a:pt x="488168" y="279"/>
                    <a:pt x="483837" y="547"/>
                    <a:pt x="480284" y="2676"/>
                  </a:cubicBezTo>
                  <a:cubicBezTo>
                    <a:pt x="477997" y="4051"/>
                    <a:pt x="424442" y="37009"/>
                    <a:pt x="424442" y="88081"/>
                  </a:cubicBezTo>
                  <a:lnTo>
                    <a:pt x="424442" y="132049"/>
                  </a:lnTo>
                  <a:cubicBezTo>
                    <a:pt x="366534" y="180068"/>
                    <a:pt x="299864" y="240203"/>
                    <a:pt x="299864" y="262490"/>
                  </a:cubicBezTo>
                  <a:lnTo>
                    <a:pt x="299864" y="263894"/>
                  </a:lnTo>
                  <a:lnTo>
                    <a:pt x="299864" y="277090"/>
                  </a:lnTo>
                  <a:cubicBezTo>
                    <a:pt x="299864" y="280398"/>
                    <a:pt x="298551" y="283562"/>
                    <a:pt x="296215" y="285898"/>
                  </a:cubicBezTo>
                  <a:lnTo>
                    <a:pt x="241225" y="340887"/>
                  </a:lnTo>
                  <a:cubicBezTo>
                    <a:pt x="238793" y="343320"/>
                    <a:pt x="235604" y="344537"/>
                    <a:pt x="232417" y="344537"/>
                  </a:cubicBezTo>
                  <a:cubicBezTo>
                    <a:pt x="229230" y="344537"/>
                    <a:pt x="226042" y="343320"/>
                    <a:pt x="223608" y="340887"/>
                  </a:cubicBezTo>
                  <a:cubicBezTo>
                    <a:pt x="218742" y="336021"/>
                    <a:pt x="218742" y="328137"/>
                    <a:pt x="223608" y="323272"/>
                  </a:cubicBezTo>
                  <a:lnTo>
                    <a:pt x="274948" y="271932"/>
                  </a:lnTo>
                  <a:lnTo>
                    <a:pt x="274948" y="262492"/>
                  </a:lnTo>
                  <a:cubicBezTo>
                    <a:pt x="274948" y="260020"/>
                    <a:pt x="274992" y="257216"/>
                    <a:pt x="275653" y="253792"/>
                  </a:cubicBezTo>
                  <a:cubicBezTo>
                    <a:pt x="267428" y="251587"/>
                    <a:pt x="258945" y="250035"/>
                    <a:pt x="250031" y="250035"/>
                  </a:cubicBezTo>
                  <a:cubicBezTo>
                    <a:pt x="195065" y="250035"/>
                    <a:pt x="150369" y="294744"/>
                    <a:pt x="150369" y="349697"/>
                  </a:cubicBezTo>
                  <a:cubicBezTo>
                    <a:pt x="150369" y="404650"/>
                    <a:pt x="195068" y="449359"/>
                    <a:pt x="250034" y="449359"/>
                  </a:cubicBezTo>
                  <a:cubicBezTo>
                    <a:pt x="305000" y="449359"/>
                    <a:pt x="349696" y="404650"/>
                    <a:pt x="349696" y="349697"/>
                  </a:cubicBezTo>
                  <a:cubicBezTo>
                    <a:pt x="349696" y="331479"/>
                    <a:pt x="344706" y="314488"/>
                    <a:pt x="336079" y="299865"/>
                  </a:cubicBezTo>
                  <a:lnTo>
                    <a:pt x="337238" y="299865"/>
                  </a:lnTo>
                  <a:cubicBezTo>
                    <a:pt x="348903" y="299865"/>
                    <a:pt x="370968" y="281528"/>
                    <a:pt x="396204" y="255815"/>
                  </a:cubicBezTo>
                  <a:cubicBezTo>
                    <a:pt x="414398" y="284000"/>
                    <a:pt x="424442" y="316084"/>
                    <a:pt x="424442" y="349697"/>
                  </a:cubicBezTo>
                  <a:cubicBezTo>
                    <a:pt x="424442" y="445869"/>
                    <a:pt x="346191" y="524107"/>
                    <a:pt x="250033" y="524107"/>
                  </a:cubicBezTo>
                  <a:cubicBezTo>
                    <a:pt x="153874" y="524107"/>
                    <a:pt x="75623" y="445867"/>
                    <a:pt x="75623" y="349696"/>
                  </a:cubicBezTo>
                  <a:cubicBezTo>
                    <a:pt x="75623" y="253524"/>
                    <a:pt x="153874" y="175286"/>
                    <a:pt x="250033" y="175286"/>
                  </a:cubicBezTo>
                  <a:cubicBezTo>
                    <a:pt x="274866" y="175286"/>
                    <a:pt x="298827" y="180966"/>
                    <a:pt x="321107" y="191030"/>
                  </a:cubicBezTo>
                  <a:cubicBezTo>
                    <a:pt x="335615" y="176451"/>
                    <a:pt x="354568" y="158857"/>
                    <a:pt x="379693" y="137229"/>
                  </a:cubicBezTo>
                  <a:cubicBezTo>
                    <a:pt x="340810" y="113503"/>
                    <a:pt x="295948" y="100539"/>
                    <a:pt x="250033" y="100539"/>
                  </a:cubicBezTo>
                  <a:cubicBezTo>
                    <a:pt x="112657" y="100539"/>
                    <a:pt x="876" y="212307"/>
                    <a:pt x="876" y="349696"/>
                  </a:cubicBezTo>
                  <a:cubicBezTo>
                    <a:pt x="876" y="487085"/>
                    <a:pt x="112657" y="598854"/>
                    <a:pt x="250034" y="598854"/>
                  </a:cubicBezTo>
                  <a:cubicBezTo>
                    <a:pt x="387411" y="598854"/>
                    <a:pt x="499191" y="487086"/>
                    <a:pt x="499191" y="349697"/>
                  </a:cubicBezTo>
                  <a:cubicBezTo>
                    <a:pt x="499191" y="295120"/>
                    <a:pt x="480918" y="242035"/>
                    <a:pt x="447902" y="198773"/>
                  </a:cubicBezTo>
                  <a:cubicBezTo>
                    <a:pt x="454628" y="190906"/>
                    <a:pt x="461267" y="183020"/>
                    <a:pt x="467681" y="175287"/>
                  </a:cubicBezTo>
                  <a:lnTo>
                    <a:pt x="511649" y="175287"/>
                  </a:lnTo>
                  <a:cubicBezTo>
                    <a:pt x="562745" y="175287"/>
                    <a:pt x="595690" y="121721"/>
                    <a:pt x="597053" y="119434"/>
                  </a:cubicBezTo>
                  <a:cubicBezTo>
                    <a:pt x="599194" y="115893"/>
                    <a:pt x="599437" y="111525"/>
                    <a:pt x="597710" y="107778"/>
                  </a:cubicBezTo>
                  <a:close/>
                </a:path>
              </a:pathLst>
            </a:custGeom>
            <a:solidFill>
              <a:srgbClr val="FFFFFF"/>
            </a:solidFill>
            <a:ln>
              <a:noFill/>
            </a:ln>
          </p:spPr>
          <p:txBody>
            <a:bodyPr anchorCtr="0" anchor="ctr" bIns="17150" lIns="34300" spcFirstLastPara="1" rIns="34300" wrap="square" tIns="171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nvGrpSpPr>
            <p:cNvPr id="194" name="Google Shape;194;p14"/>
            <p:cNvGrpSpPr/>
            <p:nvPr/>
          </p:nvGrpSpPr>
          <p:grpSpPr>
            <a:xfrm>
              <a:off x="5010166" y="2225240"/>
              <a:ext cx="216963" cy="216903"/>
              <a:chOff x="8609044" y="1513207"/>
              <a:chExt cx="599677" cy="599677"/>
            </a:xfrm>
          </p:grpSpPr>
          <p:sp>
            <p:nvSpPr>
              <p:cNvPr id="195" name="Google Shape;195;p14"/>
              <p:cNvSpPr/>
              <p:nvPr/>
            </p:nvSpPr>
            <p:spPr>
              <a:xfrm>
                <a:off x="8840245" y="1513207"/>
                <a:ext cx="137700" cy="137700"/>
              </a:xfrm>
              <a:custGeom>
                <a:rect b="b" l="l" r="r" t="t"/>
                <a:pathLst>
                  <a:path extrusionOk="0" h="137700" w="137700">
                    <a:moveTo>
                      <a:pt x="136956" y="68956"/>
                    </a:moveTo>
                    <a:cubicBezTo>
                      <a:pt x="136956" y="106511"/>
                      <a:pt x="106511" y="136956"/>
                      <a:pt x="68956" y="136956"/>
                    </a:cubicBezTo>
                    <a:cubicBezTo>
                      <a:pt x="31401" y="136956"/>
                      <a:pt x="956" y="106511"/>
                      <a:pt x="956" y="68956"/>
                    </a:cubicBezTo>
                    <a:cubicBezTo>
                      <a:pt x="956" y="31401"/>
                      <a:pt x="31401" y="956"/>
                      <a:pt x="68956" y="956"/>
                    </a:cubicBezTo>
                    <a:cubicBezTo>
                      <a:pt x="106511" y="956"/>
                      <a:pt x="136956" y="31401"/>
                      <a:pt x="136956" y="68956"/>
                    </a:cubicBezTo>
                    <a:close/>
                  </a:path>
                </a:pathLst>
              </a:custGeom>
              <a:solidFill>
                <a:srgbClr val="FFFFFF"/>
              </a:solidFill>
              <a:ln>
                <a:noFill/>
              </a:ln>
            </p:spPr>
            <p:txBody>
              <a:bodyPr anchorCtr="0" anchor="ctr" bIns="17150" lIns="34300" spcFirstLastPara="1" rIns="34300" wrap="square" tIns="171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96" name="Google Shape;196;p14"/>
              <p:cNvSpPr/>
              <p:nvPr/>
            </p:nvSpPr>
            <p:spPr>
              <a:xfrm>
                <a:off x="8785845" y="1662807"/>
                <a:ext cx="246075" cy="123675"/>
              </a:xfrm>
              <a:custGeom>
                <a:rect b="b" l="l" r="r" t="t"/>
                <a:pathLst>
                  <a:path extrusionOk="0" h="123675" w="246075">
                    <a:moveTo>
                      <a:pt x="30095" y="123357"/>
                    </a:moveTo>
                    <a:lnTo>
                      <a:pt x="216618" y="123357"/>
                    </a:lnTo>
                    <a:cubicBezTo>
                      <a:pt x="232688" y="123357"/>
                      <a:pt x="245757" y="109251"/>
                      <a:pt x="245757" y="91906"/>
                    </a:cubicBezTo>
                    <a:lnTo>
                      <a:pt x="245757" y="83194"/>
                    </a:lnTo>
                    <a:cubicBezTo>
                      <a:pt x="245757" y="60470"/>
                      <a:pt x="234508" y="39711"/>
                      <a:pt x="216378" y="29019"/>
                    </a:cubicBezTo>
                    <a:cubicBezTo>
                      <a:pt x="194664" y="16215"/>
                      <a:pt x="160903" y="956"/>
                      <a:pt x="123357" y="956"/>
                    </a:cubicBezTo>
                    <a:cubicBezTo>
                      <a:pt x="85810" y="956"/>
                      <a:pt x="52049" y="16217"/>
                      <a:pt x="30335" y="29019"/>
                    </a:cubicBezTo>
                    <a:cubicBezTo>
                      <a:pt x="12206" y="39710"/>
                      <a:pt x="956" y="60470"/>
                      <a:pt x="956" y="83194"/>
                    </a:cubicBezTo>
                    <a:lnTo>
                      <a:pt x="956" y="91906"/>
                    </a:lnTo>
                    <a:cubicBezTo>
                      <a:pt x="956" y="109253"/>
                      <a:pt x="14025" y="123357"/>
                      <a:pt x="30095" y="123357"/>
                    </a:cubicBezTo>
                    <a:close/>
                  </a:path>
                </a:pathLst>
              </a:custGeom>
              <a:solidFill>
                <a:srgbClr val="FFFFFF"/>
              </a:solidFill>
              <a:ln>
                <a:noFill/>
              </a:ln>
            </p:spPr>
            <p:txBody>
              <a:bodyPr anchorCtr="0" anchor="ctr" bIns="17150" lIns="34300" spcFirstLastPara="1" rIns="34300" wrap="square" tIns="171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97" name="Google Shape;197;p14"/>
              <p:cNvSpPr/>
              <p:nvPr/>
            </p:nvSpPr>
            <p:spPr>
              <a:xfrm>
                <a:off x="8663444" y="1839608"/>
                <a:ext cx="137700" cy="137700"/>
              </a:xfrm>
              <a:custGeom>
                <a:rect b="b" l="l" r="r" t="t"/>
                <a:pathLst>
                  <a:path extrusionOk="0" h="137700" w="137700">
                    <a:moveTo>
                      <a:pt x="136956" y="68956"/>
                    </a:moveTo>
                    <a:cubicBezTo>
                      <a:pt x="136956" y="106511"/>
                      <a:pt x="106511" y="136956"/>
                      <a:pt x="68956" y="136956"/>
                    </a:cubicBezTo>
                    <a:cubicBezTo>
                      <a:pt x="31401" y="136956"/>
                      <a:pt x="956" y="106511"/>
                      <a:pt x="956" y="68956"/>
                    </a:cubicBezTo>
                    <a:cubicBezTo>
                      <a:pt x="956" y="31401"/>
                      <a:pt x="31401" y="956"/>
                      <a:pt x="68956" y="956"/>
                    </a:cubicBezTo>
                    <a:cubicBezTo>
                      <a:pt x="106511" y="956"/>
                      <a:pt x="136956" y="31401"/>
                      <a:pt x="136956" y="68956"/>
                    </a:cubicBezTo>
                    <a:close/>
                  </a:path>
                </a:pathLst>
              </a:custGeom>
              <a:solidFill>
                <a:srgbClr val="FFFFFF"/>
              </a:solidFill>
              <a:ln>
                <a:noFill/>
              </a:ln>
            </p:spPr>
            <p:txBody>
              <a:bodyPr anchorCtr="0" anchor="ctr" bIns="17150" lIns="34300" spcFirstLastPara="1" rIns="34300" wrap="square" tIns="171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98" name="Google Shape;198;p14"/>
              <p:cNvSpPr/>
              <p:nvPr/>
            </p:nvSpPr>
            <p:spPr>
              <a:xfrm>
                <a:off x="8609044" y="1989209"/>
                <a:ext cx="246075" cy="123675"/>
              </a:xfrm>
              <a:custGeom>
                <a:rect b="b" l="l" r="r" t="t"/>
                <a:pathLst>
                  <a:path extrusionOk="0" h="123675" w="246075">
                    <a:moveTo>
                      <a:pt x="216378" y="29019"/>
                    </a:moveTo>
                    <a:cubicBezTo>
                      <a:pt x="194664" y="16215"/>
                      <a:pt x="160903" y="956"/>
                      <a:pt x="123357" y="956"/>
                    </a:cubicBezTo>
                    <a:cubicBezTo>
                      <a:pt x="85810" y="956"/>
                      <a:pt x="52050" y="16217"/>
                      <a:pt x="30335" y="29019"/>
                    </a:cubicBezTo>
                    <a:cubicBezTo>
                      <a:pt x="12206" y="39710"/>
                      <a:pt x="956" y="60468"/>
                      <a:pt x="956" y="83193"/>
                    </a:cubicBezTo>
                    <a:lnTo>
                      <a:pt x="956" y="91905"/>
                    </a:lnTo>
                    <a:cubicBezTo>
                      <a:pt x="956" y="109250"/>
                      <a:pt x="14025" y="123355"/>
                      <a:pt x="30095" y="123355"/>
                    </a:cubicBezTo>
                    <a:lnTo>
                      <a:pt x="216618" y="123355"/>
                    </a:lnTo>
                    <a:cubicBezTo>
                      <a:pt x="232688" y="123355"/>
                      <a:pt x="245757" y="109250"/>
                      <a:pt x="245757" y="91905"/>
                    </a:cubicBezTo>
                    <a:lnTo>
                      <a:pt x="245757" y="83193"/>
                    </a:lnTo>
                    <a:cubicBezTo>
                      <a:pt x="245757" y="60468"/>
                      <a:pt x="234508" y="39710"/>
                      <a:pt x="216378" y="29019"/>
                    </a:cubicBezTo>
                    <a:close/>
                  </a:path>
                </a:pathLst>
              </a:custGeom>
              <a:solidFill>
                <a:srgbClr val="FFFFFF"/>
              </a:solidFill>
              <a:ln>
                <a:noFill/>
              </a:ln>
            </p:spPr>
            <p:txBody>
              <a:bodyPr anchorCtr="0" anchor="ctr" bIns="17150" lIns="34300" spcFirstLastPara="1" rIns="34300" wrap="square" tIns="171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99" name="Google Shape;199;p14"/>
              <p:cNvSpPr/>
              <p:nvPr/>
            </p:nvSpPr>
            <p:spPr>
              <a:xfrm>
                <a:off x="9017045" y="1839608"/>
                <a:ext cx="137700" cy="137700"/>
              </a:xfrm>
              <a:custGeom>
                <a:rect b="b" l="l" r="r" t="t"/>
                <a:pathLst>
                  <a:path extrusionOk="0" h="137700" w="137700">
                    <a:moveTo>
                      <a:pt x="136956" y="68956"/>
                    </a:moveTo>
                    <a:cubicBezTo>
                      <a:pt x="136956" y="106511"/>
                      <a:pt x="106511" y="136956"/>
                      <a:pt x="68956" y="136956"/>
                    </a:cubicBezTo>
                    <a:cubicBezTo>
                      <a:pt x="31401" y="136956"/>
                      <a:pt x="956" y="106511"/>
                      <a:pt x="956" y="68956"/>
                    </a:cubicBezTo>
                    <a:cubicBezTo>
                      <a:pt x="956" y="31401"/>
                      <a:pt x="31401" y="956"/>
                      <a:pt x="68956" y="956"/>
                    </a:cubicBezTo>
                    <a:cubicBezTo>
                      <a:pt x="106511" y="956"/>
                      <a:pt x="136956" y="31401"/>
                      <a:pt x="136956" y="68956"/>
                    </a:cubicBezTo>
                    <a:close/>
                  </a:path>
                </a:pathLst>
              </a:custGeom>
              <a:solidFill>
                <a:srgbClr val="FFFFFF"/>
              </a:solidFill>
              <a:ln>
                <a:noFill/>
              </a:ln>
            </p:spPr>
            <p:txBody>
              <a:bodyPr anchorCtr="0" anchor="ctr" bIns="17150" lIns="34300" spcFirstLastPara="1" rIns="34300" wrap="square" tIns="171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00" name="Google Shape;200;p14"/>
              <p:cNvSpPr/>
              <p:nvPr/>
            </p:nvSpPr>
            <p:spPr>
              <a:xfrm>
                <a:off x="8962646" y="1989209"/>
                <a:ext cx="246075" cy="123675"/>
              </a:xfrm>
              <a:custGeom>
                <a:rect b="b" l="l" r="r" t="t"/>
                <a:pathLst>
                  <a:path extrusionOk="0" h="123675" w="246075">
                    <a:moveTo>
                      <a:pt x="216378" y="29019"/>
                    </a:moveTo>
                    <a:cubicBezTo>
                      <a:pt x="194664" y="16215"/>
                      <a:pt x="160903" y="956"/>
                      <a:pt x="123357" y="956"/>
                    </a:cubicBezTo>
                    <a:cubicBezTo>
                      <a:pt x="85810" y="956"/>
                      <a:pt x="52049" y="16217"/>
                      <a:pt x="30335" y="29019"/>
                    </a:cubicBezTo>
                    <a:cubicBezTo>
                      <a:pt x="12206" y="39710"/>
                      <a:pt x="956" y="60470"/>
                      <a:pt x="956" y="83194"/>
                    </a:cubicBezTo>
                    <a:lnTo>
                      <a:pt x="956" y="91906"/>
                    </a:lnTo>
                    <a:cubicBezTo>
                      <a:pt x="956" y="109251"/>
                      <a:pt x="14025" y="123357"/>
                      <a:pt x="30095" y="123357"/>
                    </a:cubicBezTo>
                    <a:lnTo>
                      <a:pt x="216618" y="123357"/>
                    </a:lnTo>
                    <a:cubicBezTo>
                      <a:pt x="232688" y="123357"/>
                      <a:pt x="245757" y="109251"/>
                      <a:pt x="245757" y="91906"/>
                    </a:cubicBezTo>
                    <a:lnTo>
                      <a:pt x="245757" y="83194"/>
                    </a:lnTo>
                    <a:cubicBezTo>
                      <a:pt x="245756" y="60468"/>
                      <a:pt x="234506" y="39710"/>
                      <a:pt x="216378" y="29019"/>
                    </a:cubicBezTo>
                    <a:close/>
                  </a:path>
                </a:pathLst>
              </a:custGeom>
              <a:solidFill>
                <a:srgbClr val="FFFFFF"/>
              </a:solidFill>
              <a:ln>
                <a:noFill/>
              </a:ln>
            </p:spPr>
            <p:txBody>
              <a:bodyPr anchorCtr="0" anchor="ctr" bIns="17150" lIns="34300" spcFirstLastPara="1" rIns="34300" wrap="square" tIns="171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01" name="Google Shape;201;p14"/>
              <p:cNvSpPr/>
              <p:nvPr/>
            </p:nvSpPr>
            <p:spPr>
              <a:xfrm>
                <a:off x="8826643" y="1812408"/>
                <a:ext cx="164475" cy="164475"/>
              </a:xfrm>
              <a:custGeom>
                <a:rect b="b" l="l" r="r" t="t"/>
                <a:pathLst>
                  <a:path extrusionOk="0" h="164475" w="164475">
                    <a:moveTo>
                      <a:pt x="150545" y="164157"/>
                    </a:moveTo>
                    <a:cubicBezTo>
                      <a:pt x="154542" y="164157"/>
                      <a:pt x="158487" y="162404"/>
                      <a:pt x="161184" y="159057"/>
                    </a:cubicBezTo>
                    <a:cubicBezTo>
                      <a:pt x="165872" y="153187"/>
                      <a:pt x="164916" y="144633"/>
                      <a:pt x="159058" y="139932"/>
                    </a:cubicBezTo>
                    <a:lnTo>
                      <a:pt x="96158" y="89612"/>
                    </a:lnTo>
                    <a:lnTo>
                      <a:pt x="96158" y="14557"/>
                    </a:lnTo>
                    <a:cubicBezTo>
                      <a:pt x="96158" y="7039"/>
                      <a:pt x="90075" y="956"/>
                      <a:pt x="82558" y="956"/>
                    </a:cubicBezTo>
                    <a:cubicBezTo>
                      <a:pt x="75041" y="956"/>
                      <a:pt x="68957" y="7038"/>
                      <a:pt x="68957" y="14555"/>
                    </a:cubicBezTo>
                    <a:lnTo>
                      <a:pt x="68957" y="89621"/>
                    </a:lnTo>
                    <a:lnTo>
                      <a:pt x="6058" y="139930"/>
                    </a:lnTo>
                    <a:cubicBezTo>
                      <a:pt x="200" y="144633"/>
                      <a:pt x="-756" y="153185"/>
                      <a:pt x="3932" y="159055"/>
                    </a:cubicBezTo>
                    <a:cubicBezTo>
                      <a:pt x="6629" y="162402"/>
                      <a:pt x="10572" y="164156"/>
                      <a:pt x="14571" y="164156"/>
                    </a:cubicBezTo>
                    <a:cubicBezTo>
                      <a:pt x="17545" y="164156"/>
                      <a:pt x="20548" y="163187"/>
                      <a:pt x="23057" y="161181"/>
                    </a:cubicBezTo>
                    <a:lnTo>
                      <a:pt x="82558" y="113581"/>
                    </a:lnTo>
                    <a:lnTo>
                      <a:pt x="142057" y="161181"/>
                    </a:lnTo>
                    <a:cubicBezTo>
                      <a:pt x="144568" y="163187"/>
                      <a:pt x="147569" y="164157"/>
                      <a:pt x="150545" y="164157"/>
                    </a:cubicBezTo>
                    <a:close/>
                  </a:path>
                </a:pathLst>
              </a:custGeom>
              <a:solidFill>
                <a:srgbClr val="FFFFFF"/>
              </a:solidFill>
              <a:ln>
                <a:noFill/>
              </a:ln>
            </p:spPr>
            <p:txBody>
              <a:bodyPr anchorCtr="0" anchor="ctr" bIns="17150" lIns="34300" spcFirstLastPara="1" rIns="34300" wrap="square" tIns="171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pic>
          <p:nvPicPr>
            <p:cNvPr id="202" name="Google Shape;202;p14"/>
            <p:cNvPicPr preferRelativeResize="0"/>
            <p:nvPr/>
          </p:nvPicPr>
          <p:blipFill rotWithShape="1">
            <a:blip r:embed="rId3">
              <a:alphaModFix/>
            </a:blip>
            <a:srcRect b="0" l="0" r="0" t="0"/>
            <a:stretch/>
          </p:blipFill>
          <p:spPr>
            <a:xfrm>
              <a:off x="1758492" y="2262224"/>
              <a:ext cx="197018" cy="197018"/>
            </a:xfrm>
            <a:prstGeom prst="rect">
              <a:avLst/>
            </a:prstGeom>
            <a:noFill/>
            <a:ln>
              <a:noFill/>
            </a:ln>
          </p:spPr>
        </p:pic>
        <p:grpSp>
          <p:nvGrpSpPr>
            <p:cNvPr id="203" name="Google Shape;203;p14"/>
            <p:cNvGrpSpPr/>
            <p:nvPr/>
          </p:nvGrpSpPr>
          <p:grpSpPr>
            <a:xfrm rot="10800000">
              <a:off x="6668422" y="2217196"/>
              <a:ext cx="145517" cy="249113"/>
              <a:chOff x="11137763" y="5393854"/>
              <a:chExt cx="2168664" cy="3718104"/>
            </a:xfrm>
          </p:grpSpPr>
          <p:sp>
            <p:nvSpPr>
              <p:cNvPr id="204" name="Google Shape;204;p14"/>
              <p:cNvSpPr/>
              <p:nvPr/>
            </p:nvSpPr>
            <p:spPr>
              <a:xfrm>
                <a:off x="12185806" y="8793223"/>
                <a:ext cx="159364" cy="318735"/>
              </a:xfrm>
              <a:custGeom>
                <a:rect b="b" l="l" r="r" t="t"/>
                <a:pathLst>
                  <a:path extrusionOk="0" h="49055" w="24527">
                    <a:moveTo>
                      <a:pt x="12729" y="836"/>
                    </a:moveTo>
                    <a:cubicBezTo>
                      <a:pt x="6155" y="836"/>
                      <a:pt x="836" y="6155"/>
                      <a:pt x="836" y="12729"/>
                    </a:cubicBezTo>
                    <a:lnTo>
                      <a:pt x="836" y="36513"/>
                    </a:lnTo>
                    <a:cubicBezTo>
                      <a:pt x="836" y="43087"/>
                      <a:pt x="6155" y="48406"/>
                      <a:pt x="12729" y="48406"/>
                    </a:cubicBezTo>
                    <a:cubicBezTo>
                      <a:pt x="19302" y="48406"/>
                      <a:pt x="24622" y="43087"/>
                      <a:pt x="24622" y="36513"/>
                    </a:cubicBezTo>
                    <a:lnTo>
                      <a:pt x="24622" y="12729"/>
                    </a:lnTo>
                    <a:cubicBezTo>
                      <a:pt x="24622" y="6155"/>
                      <a:pt x="19302" y="836"/>
                      <a:pt x="12729" y="836"/>
                    </a:cubicBezTo>
                    <a:close/>
                  </a:path>
                </a:pathLst>
              </a:custGeom>
              <a:solidFill>
                <a:srgbClr val="FFFFFF"/>
              </a:solidFill>
              <a:ln>
                <a:noFill/>
              </a:ln>
            </p:spPr>
            <p:txBody>
              <a:bodyPr anchorCtr="0" anchor="ctr" bIns="17150" lIns="34300" spcFirstLastPara="1" rIns="34300" wrap="square" tIns="171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05" name="Google Shape;205;p14"/>
              <p:cNvSpPr/>
              <p:nvPr/>
            </p:nvSpPr>
            <p:spPr>
              <a:xfrm>
                <a:off x="11137763" y="8406934"/>
                <a:ext cx="268028" cy="268028"/>
              </a:xfrm>
              <a:custGeom>
                <a:rect b="b" l="l" r="r" t="t"/>
                <a:pathLst>
                  <a:path extrusionOk="0" h="41251" w="41251">
                    <a:moveTo>
                      <a:pt x="21137" y="4321"/>
                    </a:moveTo>
                    <a:lnTo>
                      <a:pt x="4321" y="21137"/>
                    </a:lnTo>
                    <a:cubicBezTo>
                      <a:pt x="-325" y="25782"/>
                      <a:pt x="-325" y="33308"/>
                      <a:pt x="4321" y="37953"/>
                    </a:cubicBezTo>
                    <a:cubicBezTo>
                      <a:pt x="6643" y="40275"/>
                      <a:pt x="9687" y="41437"/>
                      <a:pt x="12729" y="41437"/>
                    </a:cubicBezTo>
                    <a:cubicBezTo>
                      <a:pt x="15772" y="41437"/>
                      <a:pt x="18814" y="40275"/>
                      <a:pt x="21138" y="37953"/>
                    </a:cubicBezTo>
                    <a:lnTo>
                      <a:pt x="37954" y="21137"/>
                    </a:lnTo>
                    <a:cubicBezTo>
                      <a:pt x="42600" y="16491"/>
                      <a:pt x="42600" y="8965"/>
                      <a:pt x="37954" y="4321"/>
                    </a:cubicBezTo>
                    <a:cubicBezTo>
                      <a:pt x="33308" y="-325"/>
                      <a:pt x="25782" y="-325"/>
                      <a:pt x="21137" y="4321"/>
                    </a:cubicBezTo>
                    <a:close/>
                  </a:path>
                </a:pathLst>
              </a:custGeom>
              <a:solidFill>
                <a:srgbClr val="FFFFFF"/>
              </a:solidFill>
              <a:ln>
                <a:noFill/>
              </a:ln>
            </p:spPr>
            <p:txBody>
              <a:bodyPr anchorCtr="0" anchor="ctr" bIns="17150" lIns="34300" spcFirstLastPara="1" rIns="34300" wrap="square" tIns="171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06" name="Google Shape;206;p14"/>
              <p:cNvSpPr/>
              <p:nvPr/>
            </p:nvSpPr>
            <p:spPr>
              <a:xfrm>
                <a:off x="13037238" y="8406934"/>
                <a:ext cx="268028" cy="268028"/>
              </a:xfrm>
              <a:custGeom>
                <a:rect b="b" l="l" r="r" t="t"/>
                <a:pathLst>
                  <a:path extrusionOk="0" h="41251" w="41251">
                    <a:moveTo>
                      <a:pt x="21137" y="4321"/>
                    </a:moveTo>
                    <a:cubicBezTo>
                      <a:pt x="16491" y="-325"/>
                      <a:pt x="8965" y="-325"/>
                      <a:pt x="4321" y="4321"/>
                    </a:cubicBezTo>
                    <a:cubicBezTo>
                      <a:pt x="-325" y="8966"/>
                      <a:pt x="-325" y="16492"/>
                      <a:pt x="4321" y="21137"/>
                    </a:cubicBezTo>
                    <a:lnTo>
                      <a:pt x="21137" y="37953"/>
                    </a:lnTo>
                    <a:cubicBezTo>
                      <a:pt x="23459" y="40275"/>
                      <a:pt x="26503" y="41437"/>
                      <a:pt x="29545" y="41437"/>
                    </a:cubicBezTo>
                    <a:cubicBezTo>
                      <a:pt x="32588" y="41437"/>
                      <a:pt x="35630" y="40275"/>
                      <a:pt x="37954" y="37953"/>
                    </a:cubicBezTo>
                    <a:cubicBezTo>
                      <a:pt x="42600" y="33307"/>
                      <a:pt x="42600" y="25781"/>
                      <a:pt x="37954" y="21137"/>
                    </a:cubicBezTo>
                    <a:lnTo>
                      <a:pt x="21137" y="4321"/>
                    </a:lnTo>
                    <a:close/>
                  </a:path>
                </a:pathLst>
              </a:custGeom>
              <a:solidFill>
                <a:srgbClr val="FFFFFF"/>
              </a:solidFill>
              <a:ln>
                <a:noFill/>
              </a:ln>
            </p:spPr>
            <p:txBody>
              <a:bodyPr anchorCtr="0" anchor="ctr" bIns="17150" lIns="34300" spcFirstLastPara="1" rIns="34300" wrap="square" tIns="171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07" name="Google Shape;207;p14"/>
              <p:cNvSpPr/>
              <p:nvPr/>
            </p:nvSpPr>
            <p:spPr>
              <a:xfrm>
                <a:off x="11755828" y="5393854"/>
                <a:ext cx="934483" cy="622987"/>
              </a:xfrm>
              <a:custGeom>
                <a:rect b="b" l="l" r="r" t="t"/>
                <a:pathLst>
                  <a:path extrusionOk="0" h="95881" w="143822">
                    <a:moveTo>
                      <a:pt x="12729" y="95974"/>
                    </a:moveTo>
                    <a:lnTo>
                      <a:pt x="131652" y="95974"/>
                    </a:lnTo>
                    <a:cubicBezTo>
                      <a:pt x="138220" y="95974"/>
                      <a:pt x="143545" y="90650"/>
                      <a:pt x="143545" y="84082"/>
                    </a:cubicBezTo>
                    <a:lnTo>
                      <a:pt x="143545" y="68114"/>
                    </a:lnTo>
                    <a:cubicBezTo>
                      <a:pt x="143545" y="52341"/>
                      <a:pt x="137279" y="37216"/>
                      <a:pt x="126128" y="26064"/>
                    </a:cubicBezTo>
                    <a:lnTo>
                      <a:pt x="111351" y="11288"/>
                    </a:lnTo>
                    <a:cubicBezTo>
                      <a:pt x="104658" y="4596"/>
                      <a:pt x="95581" y="836"/>
                      <a:pt x="86117" y="836"/>
                    </a:cubicBezTo>
                    <a:lnTo>
                      <a:pt x="58254" y="836"/>
                    </a:lnTo>
                    <a:cubicBezTo>
                      <a:pt x="48795" y="836"/>
                      <a:pt x="39724" y="4593"/>
                      <a:pt x="33035" y="11281"/>
                    </a:cubicBezTo>
                    <a:lnTo>
                      <a:pt x="18253" y="26063"/>
                    </a:lnTo>
                    <a:cubicBezTo>
                      <a:pt x="7102" y="37216"/>
                      <a:pt x="836" y="52341"/>
                      <a:pt x="836" y="68114"/>
                    </a:cubicBezTo>
                    <a:lnTo>
                      <a:pt x="836" y="84083"/>
                    </a:lnTo>
                    <a:cubicBezTo>
                      <a:pt x="836" y="90650"/>
                      <a:pt x="6161" y="95974"/>
                      <a:pt x="12729" y="95974"/>
                    </a:cubicBezTo>
                    <a:close/>
                  </a:path>
                </a:pathLst>
              </a:custGeom>
              <a:solidFill>
                <a:srgbClr val="FFFFFF"/>
              </a:solidFill>
              <a:ln>
                <a:noFill/>
              </a:ln>
            </p:spPr>
            <p:txBody>
              <a:bodyPr anchorCtr="0" anchor="ctr" bIns="17150" lIns="34300" spcFirstLastPara="1" rIns="34300" wrap="square" tIns="171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08" name="Google Shape;208;p14"/>
              <p:cNvSpPr/>
              <p:nvPr/>
            </p:nvSpPr>
            <p:spPr>
              <a:xfrm>
                <a:off x="11143188" y="6171869"/>
                <a:ext cx="2163239" cy="2472272"/>
              </a:xfrm>
              <a:custGeom>
                <a:rect b="b" l="l" r="r" t="t"/>
                <a:pathLst>
                  <a:path extrusionOk="0" h="2472272" w="2163239">
                    <a:moveTo>
                      <a:pt x="732449" y="0"/>
                    </a:moveTo>
                    <a:lnTo>
                      <a:pt x="1430797" y="0"/>
                    </a:lnTo>
                    <a:cubicBezTo>
                      <a:pt x="1579054" y="0"/>
                      <a:pt x="1699688" y="120640"/>
                      <a:pt x="1699688" y="268897"/>
                    </a:cubicBezTo>
                    <a:cubicBezTo>
                      <a:pt x="1699688" y="405233"/>
                      <a:pt x="1749944" y="532512"/>
                      <a:pt x="1837608" y="618221"/>
                    </a:cubicBezTo>
                    <a:cubicBezTo>
                      <a:pt x="2047588" y="823361"/>
                      <a:pt x="2163239" y="1097689"/>
                      <a:pt x="2163239" y="1390656"/>
                    </a:cubicBezTo>
                    <a:cubicBezTo>
                      <a:pt x="2163239" y="1987061"/>
                      <a:pt x="1678041" y="2472272"/>
                      <a:pt x="1081623" y="2472272"/>
                    </a:cubicBezTo>
                    <a:cubicBezTo>
                      <a:pt x="485211" y="2472272"/>
                      <a:pt x="7" y="1987061"/>
                      <a:pt x="0" y="1390656"/>
                    </a:cubicBezTo>
                    <a:cubicBezTo>
                      <a:pt x="0" y="1097689"/>
                      <a:pt x="115657" y="823361"/>
                      <a:pt x="325631" y="618221"/>
                    </a:cubicBezTo>
                    <a:cubicBezTo>
                      <a:pt x="413301" y="532512"/>
                      <a:pt x="463552" y="405233"/>
                      <a:pt x="463552" y="268897"/>
                    </a:cubicBezTo>
                    <a:cubicBezTo>
                      <a:pt x="463552" y="120640"/>
                      <a:pt x="584192" y="0"/>
                      <a:pt x="732449" y="0"/>
                    </a:cubicBezTo>
                    <a:close/>
                  </a:path>
                </a:pathLst>
              </a:custGeom>
              <a:solidFill>
                <a:srgbClr val="FFFFFF"/>
              </a:solidFill>
              <a:ln>
                <a:noFill/>
              </a:ln>
            </p:spPr>
            <p:txBody>
              <a:bodyPr anchorCtr="0" anchor="ctr" bIns="17150" lIns="34300" spcFirstLastPara="1" rIns="34300" wrap="square" tIns="171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grpSp>
      </p:grpSp>
      <p:grpSp>
        <p:nvGrpSpPr>
          <p:cNvPr id="209" name="Google Shape;209;p14"/>
          <p:cNvGrpSpPr/>
          <p:nvPr/>
        </p:nvGrpSpPr>
        <p:grpSpPr>
          <a:xfrm>
            <a:off x="1087550" y="2346895"/>
            <a:ext cx="6508605" cy="1873774"/>
            <a:chOff x="2805052" y="7913775"/>
            <a:chExt cx="17351652" cy="4996730"/>
          </a:xfrm>
        </p:grpSpPr>
        <p:sp>
          <p:nvSpPr>
            <p:cNvPr id="210" name="Google Shape;210;p14"/>
            <p:cNvSpPr txBox="1"/>
            <p:nvPr/>
          </p:nvSpPr>
          <p:spPr>
            <a:xfrm>
              <a:off x="3287210" y="7913775"/>
              <a:ext cx="3327000" cy="995400"/>
            </a:xfrm>
            <a:prstGeom prst="rect">
              <a:avLst/>
            </a:prstGeom>
            <a:noFill/>
            <a:ln>
              <a:noFill/>
            </a:ln>
          </p:spPr>
          <p:txBody>
            <a:bodyPr anchorCtr="0" anchor="t" bIns="17150" lIns="34300" spcFirstLastPara="1" rIns="34300" wrap="square" tIns="17150">
              <a:spAutoFit/>
            </a:bodyPr>
            <a:lstStyle/>
            <a:p>
              <a:pPr indent="0" lvl="0" marL="0" marR="0" rtl="0" algn="ctr">
                <a:lnSpc>
                  <a:spcPct val="100000"/>
                </a:lnSpc>
                <a:spcBef>
                  <a:spcPts val="0"/>
                </a:spcBef>
                <a:spcAft>
                  <a:spcPts val="0"/>
                </a:spcAft>
                <a:buClr>
                  <a:srgbClr val="000000"/>
                </a:buClr>
                <a:buSzPts val="1100"/>
                <a:buFont typeface="Arial"/>
                <a:buNone/>
              </a:pPr>
              <a:r>
                <a:rPr b="1" i="0" lang="en" sz="1100" u="none" cap="none" strike="noStrike">
                  <a:solidFill>
                    <a:srgbClr val="595959"/>
                  </a:solidFill>
                  <a:latin typeface="Helvetica Neue"/>
                  <a:ea typeface="Helvetica Neue"/>
                  <a:cs typeface="Helvetica Neue"/>
                  <a:sym typeface="Helvetica Neue"/>
                </a:rPr>
                <a:t>Marketing Channel Name</a:t>
              </a:r>
              <a:endParaRPr b="1" i="0" sz="200" u="none" cap="none" strike="noStrike">
                <a:solidFill>
                  <a:srgbClr val="000000"/>
                </a:solidFill>
                <a:latin typeface="Helvetica Neue"/>
                <a:ea typeface="Helvetica Neue"/>
                <a:cs typeface="Helvetica Neue"/>
                <a:sym typeface="Helvetica Neue"/>
              </a:endParaRPr>
            </a:p>
          </p:txBody>
        </p:sp>
        <p:sp>
          <p:nvSpPr>
            <p:cNvPr id="211" name="Google Shape;211;p14"/>
            <p:cNvSpPr/>
            <p:nvPr/>
          </p:nvSpPr>
          <p:spPr>
            <a:xfrm>
              <a:off x="2805052" y="9424805"/>
              <a:ext cx="4291500" cy="3485700"/>
            </a:xfrm>
            <a:prstGeom prst="rect">
              <a:avLst/>
            </a:prstGeom>
            <a:noFill/>
            <a:ln>
              <a:noFill/>
            </a:ln>
          </p:spPr>
          <p:txBody>
            <a:bodyPr anchorCtr="0" anchor="t" bIns="17150" lIns="34300" spcFirstLastPara="1" rIns="34300" wrap="square" tIns="17150">
              <a:noAutofit/>
            </a:bodyPr>
            <a:lstStyle/>
            <a:p>
              <a:pPr indent="0" lvl="0" marL="0" marR="0" rtl="0" algn="ctr">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Helvetica Neue"/>
                  <a:ea typeface="Helvetica Neue"/>
                  <a:cs typeface="Helvetica Neue"/>
                  <a:sym typeface="Helvetica Neue"/>
                </a:rPr>
                <a:t>Write in few lines about how you’ll use this channel to achieve your marketing goals.</a:t>
              </a:r>
              <a:endParaRPr b="0" i="0" sz="1100" u="none" cap="none" strike="noStrike">
                <a:solidFill>
                  <a:srgbClr val="000000"/>
                </a:solidFill>
                <a:latin typeface="Helvetica Neue"/>
                <a:ea typeface="Helvetica Neue"/>
                <a:cs typeface="Helvetica Neue"/>
                <a:sym typeface="Helvetica Neue"/>
              </a:endParaRPr>
            </a:p>
          </p:txBody>
        </p:sp>
        <p:sp>
          <p:nvSpPr>
            <p:cNvPr id="212" name="Google Shape;212;p14"/>
            <p:cNvSpPr txBox="1"/>
            <p:nvPr/>
          </p:nvSpPr>
          <p:spPr>
            <a:xfrm>
              <a:off x="7640606" y="7913775"/>
              <a:ext cx="3327000" cy="995400"/>
            </a:xfrm>
            <a:prstGeom prst="rect">
              <a:avLst/>
            </a:prstGeom>
            <a:noFill/>
            <a:ln>
              <a:noFill/>
            </a:ln>
          </p:spPr>
          <p:txBody>
            <a:bodyPr anchorCtr="0" anchor="t" bIns="17150" lIns="34300" spcFirstLastPara="1" rIns="34300" wrap="square" tIns="17150">
              <a:spAutoFit/>
            </a:bodyPr>
            <a:lstStyle/>
            <a:p>
              <a:pPr indent="0" lvl="0" marL="0" marR="0" rtl="0" algn="ctr">
                <a:lnSpc>
                  <a:spcPct val="100000"/>
                </a:lnSpc>
                <a:spcBef>
                  <a:spcPts val="0"/>
                </a:spcBef>
                <a:spcAft>
                  <a:spcPts val="0"/>
                </a:spcAft>
                <a:buClr>
                  <a:srgbClr val="000000"/>
                </a:buClr>
                <a:buSzPts val="1100"/>
                <a:buFont typeface="Arial"/>
                <a:buNone/>
              </a:pPr>
              <a:r>
                <a:rPr b="1" i="0" lang="en" sz="1100" u="none" cap="none" strike="noStrike">
                  <a:solidFill>
                    <a:srgbClr val="595959"/>
                  </a:solidFill>
                  <a:latin typeface="Helvetica Neue"/>
                  <a:ea typeface="Helvetica Neue"/>
                  <a:cs typeface="Helvetica Neue"/>
                  <a:sym typeface="Helvetica Neue"/>
                </a:rPr>
                <a:t>Agency Partnership</a:t>
              </a:r>
              <a:endParaRPr b="1" i="0" sz="1100" u="none" cap="none" strike="noStrike">
                <a:solidFill>
                  <a:srgbClr val="000000"/>
                </a:solidFill>
                <a:latin typeface="Helvetica Neue"/>
                <a:ea typeface="Helvetica Neue"/>
                <a:cs typeface="Helvetica Neue"/>
                <a:sym typeface="Helvetica Neue"/>
              </a:endParaRPr>
            </a:p>
          </p:txBody>
        </p:sp>
        <p:sp>
          <p:nvSpPr>
            <p:cNvPr id="213" name="Google Shape;213;p14"/>
            <p:cNvSpPr/>
            <p:nvPr/>
          </p:nvSpPr>
          <p:spPr>
            <a:xfrm>
              <a:off x="7158436" y="9424805"/>
              <a:ext cx="4291500" cy="3485700"/>
            </a:xfrm>
            <a:prstGeom prst="rect">
              <a:avLst/>
            </a:prstGeom>
            <a:noFill/>
            <a:ln>
              <a:noFill/>
            </a:ln>
          </p:spPr>
          <p:txBody>
            <a:bodyPr anchorCtr="0" anchor="t" bIns="17150" lIns="34300" spcFirstLastPara="1" rIns="34300" wrap="square" tIns="17150">
              <a:noAutofit/>
            </a:bodyPr>
            <a:lstStyle/>
            <a:p>
              <a:pPr indent="0" lvl="0" marL="0" marR="0" rtl="0" algn="ctr">
                <a:lnSpc>
                  <a:spcPct val="100000"/>
                </a:lnSpc>
                <a:spcBef>
                  <a:spcPts val="0"/>
                </a:spcBef>
                <a:spcAft>
                  <a:spcPts val="0"/>
                </a:spcAft>
                <a:buClr>
                  <a:schemeClr val="dk1"/>
                </a:buClr>
                <a:buSzPts val="1100"/>
                <a:buFont typeface="Arial"/>
                <a:buNone/>
              </a:pPr>
              <a:r>
                <a:rPr b="0" i="0" lang="en" sz="1100" u="none" cap="none" strike="noStrike">
                  <a:solidFill>
                    <a:schemeClr val="dk1"/>
                  </a:solidFill>
                  <a:latin typeface="Helvetica Neue"/>
                  <a:ea typeface="Helvetica Neue"/>
                  <a:cs typeface="Helvetica Neue"/>
                  <a:sym typeface="Helvetica Neue"/>
                </a:rPr>
                <a:t>Write in few lines about how you’ll use this channel to achieve your marketing goals.</a:t>
              </a:r>
              <a:endParaRPr b="0" i="0" sz="1100" u="none" cap="none" strike="noStrike">
                <a:solidFill>
                  <a:schemeClr val="dk1"/>
                </a:solidFill>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Helvetica Neue"/>
                <a:ea typeface="Helvetica Neue"/>
                <a:cs typeface="Helvetica Neue"/>
                <a:sym typeface="Helvetica Neue"/>
              </a:endParaRPr>
            </a:p>
          </p:txBody>
        </p:sp>
        <p:sp>
          <p:nvSpPr>
            <p:cNvPr id="214" name="Google Shape;214;p14"/>
            <p:cNvSpPr txBox="1"/>
            <p:nvPr/>
          </p:nvSpPr>
          <p:spPr>
            <a:xfrm>
              <a:off x="11994002" y="7913775"/>
              <a:ext cx="3327000" cy="543900"/>
            </a:xfrm>
            <a:prstGeom prst="rect">
              <a:avLst/>
            </a:prstGeom>
            <a:noFill/>
            <a:ln>
              <a:noFill/>
            </a:ln>
          </p:spPr>
          <p:txBody>
            <a:bodyPr anchorCtr="0" anchor="t" bIns="17150" lIns="34300" spcFirstLastPara="1" rIns="34300" wrap="square" tIns="17150">
              <a:spAutoFit/>
            </a:bodyPr>
            <a:lstStyle/>
            <a:p>
              <a:pPr indent="0" lvl="0" marL="0" marR="0" rtl="0" algn="ctr">
                <a:lnSpc>
                  <a:spcPct val="100000"/>
                </a:lnSpc>
                <a:spcBef>
                  <a:spcPts val="0"/>
                </a:spcBef>
                <a:spcAft>
                  <a:spcPts val="0"/>
                </a:spcAft>
                <a:buClr>
                  <a:srgbClr val="000000"/>
                </a:buClr>
                <a:buSzPts val="1100"/>
                <a:buFont typeface="Arial"/>
                <a:buNone/>
              </a:pPr>
              <a:r>
                <a:rPr b="1" i="0" lang="en" sz="1100" u="none" cap="none" strike="noStrike">
                  <a:solidFill>
                    <a:srgbClr val="595959"/>
                  </a:solidFill>
                  <a:latin typeface="Helvetica Neue"/>
                  <a:ea typeface="Helvetica Neue"/>
                  <a:cs typeface="Helvetica Neue"/>
                  <a:sym typeface="Helvetica Neue"/>
                </a:rPr>
                <a:t>B2B Influences</a:t>
              </a:r>
              <a:endParaRPr b="1" i="0" sz="1100" u="none" cap="none" strike="noStrike">
                <a:solidFill>
                  <a:srgbClr val="000000"/>
                </a:solidFill>
                <a:latin typeface="Helvetica Neue"/>
                <a:ea typeface="Helvetica Neue"/>
                <a:cs typeface="Helvetica Neue"/>
                <a:sym typeface="Helvetica Neue"/>
              </a:endParaRPr>
            </a:p>
          </p:txBody>
        </p:sp>
        <p:sp>
          <p:nvSpPr>
            <p:cNvPr id="215" name="Google Shape;215;p14"/>
            <p:cNvSpPr/>
            <p:nvPr/>
          </p:nvSpPr>
          <p:spPr>
            <a:xfrm>
              <a:off x="11511820" y="9424805"/>
              <a:ext cx="4291500" cy="3485700"/>
            </a:xfrm>
            <a:prstGeom prst="rect">
              <a:avLst/>
            </a:prstGeom>
            <a:noFill/>
            <a:ln>
              <a:noFill/>
            </a:ln>
          </p:spPr>
          <p:txBody>
            <a:bodyPr anchorCtr="0" anchor="t" bIns="17150" lIns="34300" spcFirstLastPara="1" rIns="34300" wrap="square" tIns="17150">
              <a:noAutofit/>
            </a:bodyPr>
            <a:lstStyle/>
            <a:p>
              <a:pPr indent="0" lvl="0" marL="0" marR="0" rtl="0" algn="ctr">
                <a:lnSpc>
                  <a:spcPct val="100000"/>
                </a:lnSpc>
                <a:spcBef>
                  <a:spcPts val="0"/>
                </a:spcBef>
                <a:spcAft>
                  <a:spcPts val="0"/>
                </a:spcAft>
                <a:buClr>
                  <a:schemeClr val="dk1"/>
                </a:buClr>
                <a:buSzPts val="1100"/>
                <a:buFont typeface="Arial"/>
                <a:buNone/>
              </a:pPr>
              <a:r>
                <a:rPr b="0" i="0" lang="en" sz="1100" u="none" cap="none" strike="noStrike">
                  <a:solidFill>
                    <a:schemeClr val="dk1"/>
                  </a:solidFill>
                  <a:latin typeface="Helvetica Neue"/>
                  <a:ea typeface="Helvetica Neue"/>
                  <a:cs typeface="Helvetica Neue"/>
                  <a:sym typeface="Helvetica Neue"/>
                </a:rPr>
                <a:t>Write in few lines about how you’ll use this channel to achieve your marketing goals.</a:t>
              </a:r>
              <a:endParaRPr b="0" i="0" sz="1100" u="none" cap="none" strike="noStrike">
                <a:solidFill>
                  <a:schemeClr val="dk1"/>
                </a:solidFill>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Helvetica Neue"/>
                <a:ea typeface="Helvetica Neue"/>
                <a:cs typeface="Helvetica Neue"/>
                <a:sym typeface="Helvetica Neue"/>
              </a:endParaRPr>
            </a:p>
          </p:txBody>
        </p:sp>
        <p:sp>
          <p:nvSpPr>
            <p:cNvPr id="216" name="Google Shape;216;p14"/>
            <p:cNvSpPr txBox="1"/>
            <p:nvPr/>
          </p:nvSpPr>
          <p:spPr>
            <a:xfrm>
              <a:off x="16347398" y="7913775"/>
              <a:ext cx="3327000" cy="543900"/>
            </a:xfrm>
            <a:prstGeom prst="rect">
              <a:avLst/>
            </a:prstGeom>
            <a:noFill/>
            <a:ln>
              <a:noFill/>
            </a:ln>
          </p:spPr>
          <p:txBody>
            <a:bodyPr anchorCtr="0" anchor="t" bIns="17150" lIns="34300" spcFirstLastPara="1" rIns="34300" wrap="square" tIns="17150">
              <a:spAutoFit/>
            </a:bodyPr>
            <a:lstStyle/>
            <a:p>
              <a:pPr indent="0" lvl="0" marL="0" marR="0" rtl="0" algn="ctr">
                <a:lnSpc>
                  <a:spcPct val="100000"/>
                </a:lnSpc>
                <a:spcBef>
                  <a:spcPts val="0"/>
                </a:spcBef>
                <a:spcAft>
                  <a:spcPts val="0"/>
                </a:spcAft>
                <a:buClr>
                  <a:srgbClr val="000000"/>
                </a:buClr>
                <a:buSzPts val="1100"/>
                <a:buFont typeface="Arial"/>
                <a:buNone/>
              </a:pPr>
              <a:r>
                <a:rPr b="1" i="0" lang="en" sz="1100" u="none" cap="none" strike="noStrike">
                  <a:solidFill>
                    <a:srgbClr val="595959"/>
                  </a:solidFill>
                  <a:latin typeface="Helvetica Neue"/>
                  <a:ea typeface="Helvetica Neue"/>
                  <a:cs typeface="Helvetica Neue"/>
                  <a:sym typeface="Helvetica Neue"/>
                </a:rPr>
                <a:t>Free Credits</a:t>
              </a:r>
              <a:endParaRPr b="1" i="0" sz="1100" u="none" cap="none" strike="noStrike">
                <a:solidFill>
                  <a:srgbClr val="000000"/>
                </a:solidFill>
                <a:latin typeface="Helvetica Neue"/>
                <a:ea typeface="Helvetica Neue"/>
                <a:cs typeface="Helvetica Neue"/>
                <a:sym typeface="Helvetica Neue"/>
              </a:endParaRPr>
            </a:p>
          </p:txBody>
        </p:sp>
        <p:sp>
          <p:nvSpPr>
            <p:cNvPr id="217" name="Google Shape;217;p14"/>
            <p:cNvSpPr/>
            <p:nvPr/>
          </p:nvSpPr>
          <p:spPr>
            <a:xfrm>
              <a:off x="15865204" y="9424805"/>
              <a:ext cx="4291500" cy="3485700"/>
            </a:xfrm>
            <a:prstGeom prst="rect">
              <a:avLst/>
            </a:prstGeom>
            <a:noFill/>
            <a:ln>
              <a:noFill/>
            </a:ln>
          </p:spPr>
          <p:txBody>
            <a:bodyPr anchorCtr="0" anchor="t" bIns="17150" lIns="34300" spcFirstLastPara="1" rIns="34300" wrap="square" tIns="17150">
              <a:noAutofit/>
            </a:bodyPr>
            <a:lstStyle/>
            <a:p>
              <a:pPr indent="0" lvl="0" marL="0" marR="0" rtl="0" algn="ctr">
                <a:lnSpc>
                  <a:spcPct val="100000"/>
                </a:lnSpc>
                <a:spcBef>
                  <a:spcPts val="0"/>
                </a:spcBef>
                <a:spcAft>
                  <a:spcPts val="0"/>
                </a:spcAft>
                <a:buClr>
                  <a:schemeClr val="dk1"/>
                </a:buClr>
                <a:buSzPts val="1100"/>
                <a:buFont typeface="Arial"/>
                <a:buNone/>
              </a:pPr>
              <a:r>
                <a:rPr b="0" i="0" lang="en" sz="1100" u="none" cap="none" strike="noStrike">
                  <a:solidFill>
                    <a:schemeClr val="dk1"/>
                  </a:solidFill>
                  <a:latin typeface="Helvetica Neue"/>
                  <a:ea typeface="Helvetica Neue"/>
                  <a:cs typeface="Helvetica Neue"/>
                  <a:sym typeface="Helvetica Neue"/>
                </a:rPr>
                <a:t>Write in few lines about how you’ll use this channel to achieve your marketing goals.</a:t>
              </a:r>
              <a:endParaRPr b="0" i="0" sz="1100" u="none" cap="none" strike="noStrike">
                <a:solidFill>
                  <a:schemeClr val="dk1"/>
                </a:solidFill>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Helvetica Neue"/>
                <a:ea typeface="Helvetica Neue"/>
                <a:cs typeface="Helvetica Neue"/>
                <a:sym typeface="Helvetica Neue"/>
              </a:endParaRPr>
            </a:p>
          </p:txBody>
        </p:sp>
      </p:grpSp>
      <p:sp>
        <p:nvSpPr>
          <p:cNvPr id="218" name="Google Shape;218;p14"/>
          <p:cNvSpPr txBox="1"/>
          <p:nvPr/>
        </p:nvSpPr>
        <p:spPr>
          <a:xfrm>
            <a:off x="621525" y="4258725"/>
            <a:ext cx="8061600" cy="554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0" i="1" lang="en" sz="1200" u="none" cap="none" strike="noStrike">
                <a:solidFill>
                  <a:schemeClr val="dk2"/>
                </a:solidFill>
                <a:latin typeface="Helvetica Neue Light"/>
                <a:ea typeface="Helvetica Neue Light"/>
                <a:cs typeface="Helvetica Neue Light"/>
                <a:sym typeface="Helvetica Neue Light"/>
              </a:rPr>
              <a:t>The go-to-market strategy will help your investors understand how you plan to acquire customers. </a:t>
            </a:r>
            <a:r>
              <a:rPr b="0" i="1" lang="en" sz="1200" u="sng" cap="none" strike="noStrike">
                <a:solidFill>
                  <a:schemeClr val="hlink"/>
                </a:solidFill>
                <a:latin typeface="Helvetica Neue Light"/>
                <a:ea typeface="Helvetica Neue Light"/>
                <a:cs typeface="Helvetica Neue Light"/>
                <a:sym typeface="Helvetica Neue Light"/>
                <a:hlinkClick r:id="rId4"/>
              </a:rPr>
              <a:t>Visit this link</a:t>
            </a:r>
            <a:r>
              <a:rPr b="0" i="1" lang="en" sz="1200" u="none" cap="none" strike="noStrike">
                <a:solidFill>
                  <a:schemeClr val="dk2"/>
                </a:solidFill>
                <a:latin typeface="Helvetica Neue Light"/>
                <a:ea typeface="Helvetica Neue Light"/>
                <a:cs typeface="Helvetica Neue Light"/>
                <a:sym typeface="Helvetica Neue Light"/>
              </a:rPr>
              <a:t> to learn how to create a go-to-market strategy easily. </a:t>
            </a:r>
            <a:r>
              <a:rPr b="0" i="1" lang="en" sz="1200" u="none" cap="none" strike="noStrike">
                <a:solidFill>
                  <a:srgbClr val="FF0000"/>
                </a:solidFill>
                <a:latin typeface="Helvetica Neue Light"/>
                <a:ea typeface="Helvetica Neue Light"/>
                <a:cs typeface="Helvetica Neue Light"/>
                <a:sym typeface="Helvetica Neue Light"/>
              </a:rPr>
              <a:t>(remove this line)</a:t>
            </a:r>
            <a:endParaRPr b="0" i="1" sz="1200" u="none" cap="none" strike="noStrike">
              <a:solidFill>
                <a:srgbClr val="FF0000"/>
              </a:solidFill>
              <a:latin typeface="Helvetica Neue Light"/>
              <a:ea typeface="Helvetica Neue Light"/>
              <a:cs typeface="Helvetica Neue Light"/>
              <a:sym typeface="Helvetica Neue Light"/>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15"/>
          <p:cNvSpPr txBox="1"/>
          <p:nvPr/>
        </p:nvSpPr>
        <p:spPr>
          <a:xfrm>
            <a:off x="3621625" y="577900"/>
            <a:ext cx="2205600" cy="41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0" i="0" lang="en" sz="1500" u="none" cap="none" strike="noStrike">
                <a:solidFill>
                  <a:srgbClr val="415168"/>
                </a:solidFill>
                <a:latin typeface="Helvetica Neue Light"/>
                <a:ea typeface="Helvetica Neue Light"/>
                <a:cs typeface="Helvetica Neue Light"/>
                <a:sym typeface="Helvetica Neue Light"/>
              </a:rPr>
              <a:t>The Ask</a:t>
            </a:r>
            <a:endParaRPr b="0" i="0" sz="1500" u="none" cap="none" strike="noStrike">
              <a:solidFill>
                <a:srgbClr val="415168"/>
              </a:solidFill>
              <a:latin typeface="Helvetica Neue Light"/>
              <a:ea typeface="Helvetica Neue Light"/>
              <a:cs typeface="Helvetica Neue Light"/>
              <a:sym typeface="Helvetica Neue Light"/>
            </a:endParaRPr>
          </a:p>
        </p:txBody>
      </p:sp>
      <p:sp>
        <p:nvSpPr>
          <p:cNvPr id="224" name="Google Shape;224;p15"/>
          <p:cNvSpPr txBox="1"/>
          <p:nvPr/>
        </p:nvSpPr>
        <p:spPr>
          <a:xfrm>
            <a:off x="-75" y="1443350"/>
            <a:ext cx="9144000" cy="969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5100"/>
              <a:buFont typeface="Arial"/>
              <a:buNone/>
            </a:pPr>
            <a:r>
              <a:rPr b="1" i="0" lang="en" sz="5100" u="none" cap="none" strike="noStrike">
                <a:solidFill>
                  <a:schemeClr val="dk1"/>
                </a:solidFill>
                <a:highlight>
                  <a:schemeClr val="accent6"/>
                </a:highlight>
                <a:latin typeface="Helvetica Neue"/>
                <a:ea typeface="Helvetica Neue"/>
                <a:cs typeface="Helvetica Neue"/>
                <a:sym typeface="Helvetica Neue"/>
              </a:rPr>
              <a:t>US$ 1,500,000</a:t>
            </a:r>
            <a:endParaRPr b="1" i="0" sz="5100" u="none" cap="none" strike="noStrike">
              <a:solidFill>
                <a:schemeClr val="dk1"/>
              </a:solidFill>
              <a:highlight>
                <a:schemeClr val="accent6"/>
              </a:highlight>
              <a:latin typeface="Helvetica Neue"/>
              <a:ea typeface="Helvetica Neue"/>
              <a:cs typeface="Helvetica Neue"/>
              <a:sym typeface="Helvetica Neue"/>
            </a:endParaRPr>
          </a:p>
        </p:txBody>
      </p:sp>
      <p:sp>
        <p:nvSpPr>
          <p:cNvPr id="225" name="Google Shape;225;p15"/>
          <p:cNvSpPr txBox="1"/>
          <p:nvPr/>
        </p:nvSpPr>
        <p:spPr>
          <a:xfrm>
            <a:off x="0" y="2314100"/>
            <a:ext cx="9144000" cy="2077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900"/>
              <a:buFont typeface="Arial"/>
              <a:buNone/>
            </a:pPr>
            <a:r>
              <a:rPr b="0" i="0" lang="en" sz="1900" u="none" cap="none" strike="noStrike">
                <a:solidFill>
                  <a:srgbClr val="000000"/>
                </a:solidFill>
                <a:latin typeface="Helvetica Neue Light"/>
                <a:ea typeface="Helvetica Neue Light"/>
                <a:cs typeface="Helvetica Neue Light"/>
                <a:sym typeface="Helvetica Neue Light"/>
              </a:rPr>
              <a:t>Fund Allocation</a:t>
            </a:r>
            <a:endParaRPr b="0" i="0" sz="1900" u="none" cap="none" strike="noStrike">
              <a:solidFill>
                <a:srgbClr val="000000"/>
              </a:solidFill>
              <a:latin typeface="Helvetica Neue Light"/>
              <a:ea typeface="Helvetica Neue Light"/>
              <a:cs typeface="Helvetica Neue Light"/>
              <a:sym typeface="Helvetica Neue Light"/>
            </a:endParaRPr>
          </a:p>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00000"/>
                </a:solidFill>
                <a:latin typeface="Helvetica Neue Light"/>
                <a:ea typeface="Helvetica Neue Light"/>
                <a:cs typeface="Helvetica Neue Light"/>
                <a:sym typeface="Helvetica Neue Light"/>
              </a:rPr>
              <a:t>50% A</a:t>
            </a:r>
            <a:endParaRPr b="0" i="0" sz="2600" u="none" cap="none" strike="noStrike">
              <a:solidFill>
                <a:srgbClr val="000000"/>
              </a:solidFill>
              <a:latin typeface="Helvetica Neue Light"/>
              <a:ea typeface="Helvetica Neue Light"/>
              <a:cs typeface="Helvetica Neue Light"/>
              <a:sym typeface="Helvetica Neue Light"/>
            </a:endParaRPr>
          </a:p>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00000"/>
                </a:solidFill>
                <a:latin typeface="Helvetica Neue Light"/>
                <a:ea typeface="Helvetica Neue Light"/>
                <a:cs typeface="Helvetica Neue Light"/>
                <a:sym typeface="Helvetica Neue Light"/>
              </a:rPr>
              <a:t>30% B</a:t>
            </a:r>
            <a:endParaRPr b="0" i="0" sz="2600" u="none" cap="none" strike="noStrike">
              <a:solidFill>
                <a:srgbClr val="000000"/>
              </a:solidFill>
              <a:latin typeface="Helvetica Neue Light"/>
              <a:ea typeface="Helvetica Neue Light"/>
              <a:cs typeface="Helvetica Neue Light"/>
              <a:sym typeface="Helvetica Neue Light"/>
            </a:endParaRPr>
          </a:p>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00000"/>
                </a:solidFill>
                <a:latin typeface="Helvetica Neue Light"/>
                <a:ea typeface="Helvetica Neue Light"/>
                <a:cs typeface="Helvetica Neue Light"/>
                <a:sym typeface="Helvetica Neue Light"/>
              </a:rPr>
              <a:t>20% C</a:t>
            </a:r>
            <a:endParaRPr b="0" i="0" sz="2600" u="none" cap="none" strike="noStrike">
              <a:solidFill>
                <a:srgbClr val="000000"/>
              </a:solidFill>
              <a:latin typeface="Helvetica Neue Light"/>
              <a:ea typeface="Helvetica Neue Light"/>
              <a:cs typeface="Helvetica Neue Light"/>
              <a:sym typeface="Helvetica Neue Light"/>
            </a:endParaRPr>
          </a:p>
          <a:p>
            <a:pPr indent="0" lvl="0" marL="0" marR="0" rtl="0" algn="ctr">
              <a:lnSpc>
                <a:spcPct val="100000"/>
              </a:lnSpc>
              <a:spcBef>
                <a:spcPts val="0"/>
              </a:spcBef>
              <a:spcAft>
                <a:spcPts val="0"/>
              </a:spcAft>
              <a:buClr>
                <a:srgbClr val="000000"/>
              </a:buClr>
              <a:buSzPts val="2600"/>
              <a:buFont typeface="Arial"/>
              <a:buNone/>
            </a:pPr>
            <a:r>
              <a:t/>
            </a:r>
            <a:endParaRPr b="0" i="0" sz="2600" u="none" cap="none" strike="noStrike">
              <a:solidFill>
                <a:srgbClr val="000000"/>
              </a:solidFill>
              <a:latin typeface="Helvetica Neue Light"/>
              <a:ea typeface="Helvetica Neue Light"/>
              <a:cs typeface="Helvetica Neue Light"/>
              <a:sym typeface="Helvetica Neue Light"/>
            </a:endParaRPr>
          </a:p>
        </p:txBody>
      </p:sp>
      <p:sp>
        <p:nvSpPr>
          <p:cNvPr id="226" name="Google Shape;226;p15"/>
          <p:cNvSpPr txBox="1"/>
          <p:nvPr/>
        </p:nvSpPr>
        <p:spPr>
          <a:xfrm>
            <a:off x="1764525" y="4258725"/>
            <a:ext cx="5775600" cy="554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0" i="1" lang="en" sz="1200" u="none" cap="none" strike="noStrike">
                <a:solidFill>
                  <a:schemeClr val="dk2"/>
                </a:solidFill>
                <a:latin typeface="Helvetica Neue Light"/>
                <a:ea typeface="Helvetica Neue Light"/>
                <a:cs typeface="Helvetica Neue Light"/>
                <a:sym typeface="Helvetica Neue Light"/>
              </a:rPr>
              <a:t>Write how much you’re planning to allocate into different business areas like technology, operation, sales, marketing, growth, etc. </a:t>
            </a:r>
            <a:r>
              <a:rPr b="0" i="1" lang="en" sz="1200" u="none" cap="none" strike="noStrike">
                <a:solidFill>
                  <a:srgbClr val="FF0000"/>
                </a:solidFill>
                <a:latin typeface="Helvetica Neue Light"/>
                <a:ea typeface="Helvetica Neue Light"/>
                <a:cs typeface="Helvetica Neue Light"/>
                <a:sym typeface="Helvetica Neue Light"/>
              </a:rPr>
              <a:t>(remove this line)</a:t>
            </a:r>
            <a:endParaRPr b="0" i="1" sz="1200" u="none" cap="none" strike="noStrike">
              <a:solidFill>
                <a:srgbClr val="FF0000"/>
              </a:solidFill>
              <a:latin typeface="Helvetica Neue Light"/>
              <a:ea typeface="Helvetica Neue Light"/>
              <a:cs typeface="Helvetica Neue Light"/>
              <a:sym typeface="Helvetica Neue Ligh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pic>
        <p:nvPicPr>
          <p:cNvPr id="231" name="Google Shape;231;p16"/>
          <p:cNvPicPr preferRelativeResize="0"/>
          <p:nvPr/>
        </p:nvPicPr>
        <p:blipFill rotWithShape="1">
          <a:blip r:embed="rId3">
            <a:alphaModFix/>
          </a:blip>
          <a:srcRect b="0" l="0" r="0" t="0"/>
          <a:stretch/>
        </p:blipFill>
        <p:spPr>
          <a:xfrm>
            <a:off x="323675" y="3747425"/>
            <a:ext cx="1644800" cy="678481"/>
          </a:xfrm>
          <a:prstGeom prst="rect">
            <a:avLst/>
          </a:prstGeom>
          <a:noFill/>
          <a:ln>
            <a:noFill/>
          </a:ln>
        </p:spPr>
      </p:pic>
      <p:sp>
        <p:nvSpPr>
          <p:cNvPr id="232" name="Google Shape;232;p16"/>
          <p:cNvSpPr txBox="1"/>
          <p:nvPr/>
        </p:nvSpPr>
        <p:spPr>
          <a:xfrm>
            <a:off x="5602850" y="750725"/>
            <a:ext cx="3132000" cy="877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100"/>
              <a:buFont typeface="Arial"/>
              <a:buNone/>
            </a:pPr>
            <a:r>
              <a:rPr b="0" i="0" lang="en" sz="1500" u="none" cap="none" strike="noStrike">
                <a:solidFill>
                  <a:srgbClr val="415168"/>
                </a:solidFill>
                <a:latin typeface="Helvetica Neue Light"/>
                <a:ea typeface="Helvetica Neue Light"/>
                <a:cs typeface="Helvetica Neue Light"/>
                <a:sym typeface="Helvetica Neue Light"/>
              </a:rPr>
              <a:t>Lets Connect!</a:t>
            </a:r>
            <a:endParaRPr b="0" i="0" sz="1500" u="none" cap="none" strike="noStrike">
              <a:solidFill>
                <a:srgbClr val="415168"/>
              </a:solidFill>
              <a:latin typeface="Helvetica Neue Light"/>
              <a:ea typeface="Helvetica Neue Light"/>
              <a:cs typeface="Helvetica Neue Light"/>
              <a:sym typeface="Helvetica Neue Light"/>
            </a:endParaRPr>
          </a:p>
          <a:p>
            <a:pPr indent="0" lvl="0" marL="0" marR="0" rtl="0" algn="r">
              <a:lnSpc>
                <a:spcPct val="100000"/>
              </a:lnSpc>
              <a:spcBef>
                <a:spcPts val="0"/>
              </a:spcBef>
              <a:spcAft>
                <a:spcPts val="0"/>
              </a:spcAft>
              <a:buClr>
                <a:srgbClr val="000000"/>
              </a:buClr>
              <a:buSzPts val="1500"/>
              <a:buFont typeface="Arial"/>
              <a:buNone/>
            </a:pPr>
            <a:r>
              <a:rPr b="0" i="0" lang="en" sz="1500" u="none" cap="none" strike="noStrike">
                <a:solidFill>
                  <a:srgbClr val="415168"/>
                </a:solidFill>
                <a:latin typeface="Helvetica Neue Light"/>
                <a:ea typeface="Helvetica Neue Light"/>
                <a:cs typeface="Helvetica Neue Light"/>
                <a:sym typeface="Helvetica Neue Light"/>
              </a:rPr>
              <a:t>We’re raising seed funding.</a:t>
            </a:r>
            <a:endParaRPr b="0" i="0" sz="1500" u="none" cap="none" strike="noStrike">
              <a:solidFill>
                <a:srgbClr val="415168"/>
              </a:solidFill>
              <a:latin typeface="Helvetica Neue Light"/>
              <a:ea typeface="Helvetica Neue Light"/>
              <a:cs typeface="Helvetica Neue Light"/>
              <a:sym typeface="Helvetica Neue Light"/>
            </a:endParaRPr>
          </a:p>
          <a:p>
            <a:pPr indent="0" lvl="0" marL="0" marR="0" rtl="0" algn="r">
              <a:lnSpc>
                <a:spcPct val="100000"/>
              </a:lnSpc>
              <a:spcBef>
                <a:spcPts val="0"/>
              </a:spcBef>
              <a:spcAft>
                <a:spcPts val="0"/>
              </a:spcAft>
              <a:buClr>
                <a:srgbClr val="000000"/>
              </a:buClr>
              <a:buSzPts val="1500"/>
              <a:buFont typeface="Arial"/>
              <a:buNone/>
            </a:pPr>
            <a:r>
              <a:t/>
            </a:r>
            <a:endParaRPr b="0" i="0" sz="1500" u="none" cap="none" strike="noStrike">
              <a:solidFill>
                <a:srgbClr val="415168"/>
              </a:solidFill>
              <a:latin typeface="Helvetica Neue Light"/>
              <a:ea typeface="Helvetica Neue Light"/>
              <a:cs typeface="Helvetica Neue Light"/>
              <a:sym typeface="Helvetica Neue Light"/>
            </a:endParaRPr>
          </a:p>
        </p:txBody>
      </p:sp>
      <p:sp>
        <p:nvSpPr>
          <p:cNvPr id="233" name="Google Shape;233;p16"/>
          <p:cNvSpPr txBox="1"/>
          <p:nvPr/>
        </p:nvSpPr>
        <p:spPr>
          <a:xfrm>
            <a:off x="5510900" y="1810875"/>
            <a:ext cx="3315900" cy="754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3700"/>
              <a:buFont typeface="Arial"/>
              <a:buNone/>
            </a:pPr>
            <a:r>
              <a:rPr b="1" i="0" lang="en" sz="3700" u="none" cap="none" strike="noStrike">
                <a:solidFill>
                  <a:srgbClr val="000000"/>
                </a:solidFill>
                <a:latin typeface="Helvetica Neue"/>
                <a:ea typeface="Helvetica Neue"/>
                <a:cs typeface="Helvetica Neue"/>
                <a:sym typeface="Helvetica Neue"/>
              </a:rPr>
              <a:t>Your_Name</a:t>
            </a:r>
            <a:endParaRPr b="1" i="0" sz="3700" u="none" cap="none" strike="noStrike">
              <a:solidFill>
                <a:srgbClr val="000000"/>
              </a:solidFill>
              <a:latin typeface="Helvetica Neue"/>
              <a:ea typeface="Helvetica Neue"/>
              <a:cs typeface="Helvetica Neue"/>
              <a:sym typeface="Helvetica Neue"/>
            </a:endParaRPr>
          </a:p>
        </p:txBody>
      </p:sp>
      <p:sp>
        <p:nvSpPr>
          <p:cNvPr id="234" name="Google Shape;234;p16"/>
          <p:cNvSpPr txBox="1"/>
          <p:nvPr/>
        </p:nvSpPr>
        <p:spPr>
          <a:xfrm>
            <a:off x="5725175" y="2440200"/>
            <a:ext cx="3132000" cy="846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Helvetica Neue Light"/>
                <a:ea typeface="Helvetica Neue Light"/>
                <a:cs typeface="Helvetica Neue Light"/>
                <a:sym typeface="Helvetica Neue Light"/>
              </a:rPr>
              <a:t>name@email.com</a:t>
            </a:r>
            <a:endParaRPr b="0" i="0" sz="2000" u="none" cap="none" strike="noStrike">
              <a:solidFill>
                <a:srgbClr val="000000"/>
              </a:solidFill>
              <a:latin typeface="Helvetica Neue Light"/>
              <a:ea typeface="Helvetica Neue Light"/>
              <a:cs typeface="Helvetica Neue Light"/>
              <a:sym typeface="Helvetica Neue Light"/>
            </a:endParaRPr>
          </a:p>
          <a:p>
            <a:pPr indent="0" lvl="0" marL="0" marR="0" rtl="0" algn="r">
              <a:lnSpc>
                <a:spcPct val="100000"/>
              </a:lnSpc>
              <a:spcBef>
                <a:spcPts val="0"/>
              </a:spcBef>
              <a:spcAft>
                <a:spcPts val="0"/>
              </a:spcAft>
              <a:buClr>
                <a:srgbClr val="000000"/>
              </a:buClr>
              <a:buSzPts val="2300"/>
              <a:buFont typeface="Arial"/>
              <a:buNone/>
            </a:pPr>
            <a:r>
              <a:rPr b="0" i="0" lang="en" sz="2300" u="none" cap="none" strike="noStrike">
                <a:solidFill>
                  <a:srgbClr val="000000"/>
                </a:solidFill>
                <a:latin typeface="Helvetica Neue Light"/>
                <a:ea typeface="Helvetica Neue Light"/>
                <a:cs typeface="Helvetica Neue Light"/>
                <a:sym typeface="Helvetica Neue Light"/>
              </a:rPr>
              <a:t>+1 XXX XXX XXXX </a:t>
            </a:r>
            <a:endParaRPr b="0" i="0" sz="2300" u="none" cap="none" strike="noStrike">
              <a:solidFill>
                <a:srgbClr val="000000"/>
              </a:solidFill>
              <a:latin typeface="Helvetica Neue Light"/>
              <a:ea typeface="Helvetica Neue Light"/>
              <a:cs typeface="Helvetica Neue Light"/>
              <a:sym typeface="Helvetica Neue Light"/>
            </a:endParaRPr>
          </a:p>
        </p:txBody>
      </p:sp>
      <p:pic>
        <p:nvPicPr>
          <p:cNvPr id="235" name="Google Shape;235;p16"/>
          <p:cNvPicPr preferRelativeResize="0"/>
          <p:nvPr/>
        </p:nvPicPr>
        <p:blipFill rotWithShape="1">
          <a:blip r:embed="rId4">
            <a:alphaModFix/>
          </a:blip>
          <a:srcRect b="0" l="0" r="0" t="0"/>
          <a:stretch/>
        </p:blipFill>
        <p:spPr>
          <a:xfrm>
            <a:off x="7581300" y="3286800"/>
            <a:ext cx="1153551" cy="305250"/>
          </a:xfrm>
          <a:prstGeom prst="rect">
            <a:avLst/>
          </a:prstGeom>
          <a:noFill/>
          <a:ln>
            <a:noFill/>
          </a:ln>
        </p:spPr>
      </p:pic>
      <p:sp>
        <p:nvSpPr>
          <p:cNvPr id="236" name="Google Shape;236;p16"/>
          <p:cNvSpPr txBox="1"/>
          <p:nvPr/>
        </p:nvSpPr>
        <p:spPr>
          <a:xfrm>
            <a:off x="243600" y="4425900"/>
            <a:ext cx="8817600" cy="554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0" i="1" lang="en" sz="1200" u="none" cap="none" strike="noStrike">
                <a:solidFill>
                  <a:schemeClr val="dk2"/>
                </a:solidFill>
                <a:latin typeface="Helvetica Neue Light"/>
                <a:ea typeface="Helvetica Neue Light"/>
                <a:cs typeface="Helvetica Neue Light"/>
                <a:sym typeface="Helvetica Neue Light"/>
              </a:rPr>
              <a:t>Write your contact information and link your LinkedIn profile link with the LinkedIn icon. Also, add some type of social validations on the left side. It can be awards, reviews, or comments. </a:t>
            </a:r>
            <a:r>
              <a:rPr b="0" i="1" lang="en" sz="1200" u="none" cap="none" strike="noStrike">
                <a:solidFill>
                  <a:srgbClr val="FF0000"/>
                </a:solidFill>
                <a:latin typeface="Helvetica Neue Light"/>
                <a:ea typeface="Helvetica Neue Light"/>
                <a:cs typeface="Helvetica Neue Light"/>
                <a:sym typeface="Helvetica Neue Light"/>
              </a:rPr>
              <a:t>(remove this line)</a:t>
            </a:r>
            <a:endParaRPr b="0" i="1" sz="1200" u="none" cap="none" strike="noStrike">
              <a:solidFill>
                <a:srgbClr val="FF0000"/>
              </a:solidFill>
              <a:latin typeface="Helvetica Neue Light"/>
              <a:ea typeface="Helvetica Neue Light"/>
              <a:cs typeface="Helvetica Neue Light"/>
              <a:sym typeface="Helvetica Neue Light"/>
            </a:endParaRPr>
          </a:p>
        </p:txBody>
      </p:sp>
      <p:pic>
        <p:nvPicPr>
          <p:cNvPr id="237" name="Google Shape;237;p16"/>
          <p:cNvPicPr preferRelativeResize="0"/>
          <p:nvPr/>
        </p:nvPicPr>
        <p:blipFill rotWithShape="1">
          <a:blip r:embed="rId5">
            <a:alphaModFix/>
          </a:blip>
          <a:srcRect b="0" l="0" r="0" t="0"/>
          <a:stretch/>
        </p:blipFill>
        <p:spPr>
          <a:xfrm>
            <a:off x="189799" y="750725"/>
            <a:ext cx="5141900" cy="3095745"/>
          </a:xfrm>
          <a:prstGeom prst="rect">
            <a:avLst/>
          </a:prstGeom>
          <a:noFill/>
          <a:ln>
            <a:noFill/>
          </a:ln>
        </p:spPr>
      </p:pic>
      <p:sp>
        <p:nvSpPr>
          <p:cNvPr id="238" name="Google Shape;238;p16"/>
          <p:cNvSpPr txBox="1"/>
          <p:nvPr/>
        </p:nvSpPr>
        <p:spPr>
          <a:xfrm>
            <a:off x="515825" y="1886100"/>
            <a:ext cx="40563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1" i="0" lang="en" sz="1200" u="none" cap="none" strike="noStrike">
                <a:solidFill>
                  <a:schemeClr val="accent2"/>
                </a:solidFill>
                <a:latin typeface="Helvetica Neue"/>
                <a:ea typeface="Helvetica Neue"/>
                <a:cs typeface="Helvetica Neue"/>
                <a:sym typeface="Helvetica Neue"/>
              </a:rPr>
              <a:t>Company_name is a must have for anyone…</a:t>
            </a:r>
            <a:endParaRPr b="1" i="0" sz="1200" u="none" cap="none" strike="noStrike">
              <a:solidFill>
                <a:schemeClr val="accent2"/>
              </a:solidFill>
              <a:latin typeface="Helvetica Neue"/>
              <a:ea typeface="Helvetica Neue"/>
              <a:cs typeface="Helvetica Neue"/>
              <a:sym typeface="Helvetica Neue"/>
            </a:endParaRPr>
          </a:p>
        </p:txBody>
      </p:sp>
      <p:sp>
        <p:nvSpPr>
          <p:cNvPr id="239" name="Google Shape;239;p16"/>
          <p:cNvSpPr txBox="1"/>
          <p:nvPr/>
        </p:nvSpPr>
        <p:spPr>
          <a:xfrm>
            <a:off x="515825" y="2218525"/>
            <a:ext cx="4388100" cy="1108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accent2"/>
                </a:solidFill>
                <a:latin typeface="Arial"/>
                <a:ea typeface="Arial"/>
                <a:cs typeface="Arial"/>
                <a:sym typeface="Arial"/>
              </a:rPr>
              <a:t>Write few good sentences here that your client or partners said about you. Or you can add any screenshot of social proof here directly.</a:t>
            </a:r>
            <a:endParaRPr b="0" i="0" sz="1000" u="none" cap="none" strike="noStrike">
              <a:solidFill>
                <a:schemeClr val="accent2"/>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000"/>
              <a:buFont typeface="Arial"/>
              <a:buNone/>
            </a:pPr>
            <a:r>
              <a:t/>
            </a:r>
            <a:endParaRPr b="0" i="0" sz="1000" u="none" cap="none" strike="noStrike">
              <a:solidFill>
                <a:schemeClr val="accent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accent2"/>
                </a:solidFill>
                <a:latin typeface="Arial"/>
                <a:ea typeface="Arial"/>
                <a:cs typeface="Arial"/>
                <a:sym typeface="Arial"/>
              </a:rPr>
              <a:t>This is really important as it adds good value to your pitch deck. </a:t>
            </a:r>
            <a:br>
              <a:rPr b="0" i="0" lang="en" sz="1000" u="none" cap="none" strike="noStrike">
                <a:solidFill>
                  <a:schemeClr val="accent2"/>
                </a:solidFill>
                <a:latin typeface="Arial"/>
                <a:ea typeface="Arial"/>
                <a:cs typeface="Arial"/>
                <a:sym typeface="Arial"/>
              </a:rPr>
            </a:br>
            <a:br>
              <a:rPr b="0" i="0" lang="en" sz="1000" u="none" cap="none" strike="noStrike">
                <a:solidFill>
                  <a:schemeClr val="accent2"/>
                </a:solidFill>
                <a:latin typeface="Arial"/>
                <a:ea typeface="Arial"/>
                <a:cs typeface="Arial"/>
                <a:sym typeface="Arial"/>
              </a:rPr>
            </a:br>
            <a:r>
              <a:rPr b="0" i="0" lang="en" sz="1000" u="none" cap="none" strike="noStrike">
                <a:solidFill>
                  <a:schemeClr val="accent2"/>
                </a:solidFill>
                <a:latin typeface="Arial"/>
                <a:ea typeface="Arial"/>
                <a:cs typeface="Arial"/>
                <a:sym typeface="Arial"/>
              </a:rPr>
              <a:t>Bellow add that platform logo from where you received the review. </a:t>
            </a:r>
            <a:endParaRPr b="0" i="0" sz="1000" u="none" cap="none" strike="noStrike">
              <a:solidFill>
                <a:schemeClr val="accent2"/>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60" name="Shape 60"/>
        <p:cNvGrpSpPr/>
        <p:nvPr/>
      </p:nvGrpSpPr>
      <p:grpSpPr>
        <a:xfrm>
          <a:off x="0" y="0"/>
          <a:ext cx="0" cy="0"/>
          <a:chOff x="0" y="0"/>
          <a:chExt cx="0" cy="0"/>
        </a:xfrm>
      </p:grpSpPr>
      <p:sp>
        <p:nvSpPr>
          <p:cNvPr id="61" name="Google Shape;61;p2"/>
          <p:cNvSpPr txBox="1"/>
          <p:nvPr/>
        </p:nvSpPr>
        <p:spPr>
          <a:xfrm>
            <a:off x="1096800" y="1694400"/>
            <a:ext cx="6950400" cy="1754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400"/>
              <a:buFont typeface="Arial"/>
              <a:buNone/>
            </a:pPr>
            <a:r>
              <a:rPr b="0" i="0" lang="en" sz="3400" u="none" cap="none" strike="noStrike">
                <a:solidFill>
                  <a:srgbClr val="A2C4C9"/>
                </a:solidFill>
                <a:latin typeface="Helvetica Neue Light"/>
                <a:ea typeface="Helvetica Neue Light"/>
                <a:cs typeface="Helvetica Neue Light"/>
                <a:sym typeface="Helvetica Neue Light"/>
              </a:rPr>
              <a:t>Write just two lines about how your T</a:t>
            </a:r>
            <a:r>
              <a:rPr lang="en" sz="3400">
                <a:solidFill>
                  <a:srgbClr val="A2C4C9"/>
                </a:solidFill>
                <a:latin typeface="Helvetica Neue Light"/>
                <a:ea typeface="Helvetica Neue Light"/>
                <a:cs typeface="Helvetica Neue Light"/>
                <a:sym typeface="Helvetica Neue Light"/>
              </a:rPr>
              <a:t>ech </a:t>
            </a:r>
            <a:r>
              <a:rPr b="1" i="0" lang="en" sz="3400" u="none" cap="none" strike="noStrike">
                <a:solidFill>
                  <a:srgbClr val="FFFF00"/>
                </a:solidFill>
                <a:latin typeface="Helvetica Neue"/>
                <a:ea typeface="Helvetica Neue"/>
                <a:cs typeface="Helvetica Neue"/>
                <a:sym typeface="Helvetica Neue"/>
              </a:rPr>
              <a:t>startup</a:t>
            </a:r>
            <a:r>
              <a:rPr b="0" i="0" lang="en" sz="3400" u="none" cap="none" strike="noStrike">
                <a:solidFill>
                  <a:srgbClr val="A2C4C9"/>
                </a:solidFill>
                <a:latin typeface="Helvetica Neue Light"/>
                <a:ea typeface="Helvetica Neue Light"/>
                <a:cs typeface="Helvetica Neue Light"/>
                <a:sym typeface="Helvetica Neue Light"/>
              </a:rPr>
              <a:t> is solving a </a:t>
            </a:r>
            <a:r>
              <a:rPr b="1" i="0" lang="en" sz="3400" u="none" cap="none" strike="noStrike">
                <a:solidFill>
                  <a:srgbClr val="FF0000"/>
                </a:solidFill>
                <a:latin typeface="Helvetica Neue"/>
                <a:ea typeface="Helvetica Neue"/>
                <a:cs typeface="Helvetica Neue"/>
                <a:sym typeface="Helvetica Neue"/>
              </a:rPr>
              <a:t>big</a:t>
            </a:r>
            <a:r>
              <a:rPr b="0" i="0" lang="en" sz="3400" u="none" cap="none" strike="noStrike">
                <a:solidFill>
                  <a:srgbClr val="A2C4C9"/>
                </a:solidFill>
                <a:latin typeface="Helvetica Neue Light"/>
                <a:ea typeface="Helvetica Neue Light"/>
                <a:cs typeface="Helvetica Neue Light"/>
                <a:sym typeface="Helvetica Neue Light"/>
              </a:rPr>
              <a:t> problem</a:t>
            </a:r>
            <a:endParaRPr b="0" i="0" sz="3400" u="none" cap="none" strike="noStrike">
              <a:solidFill>
                <a:srgbClr val="A2C4C9"/>
              </a:solidFill>
              <a:latin typeface="Helvetica Neue Light"/>
              <a:ea typeface="Helvetica Neue Light"/>
              <a:cs typeface="Helvetica Neue Light"/>
              <a:sym typeface="Helvetica Neue Light"/>
            </a:endParaRPr>
          </a:p>
        </p:txBody>
      </p:sp>
      <p:sp>
        <p:nvSpPr>
          <p:cNvPr id="62" name="Google Shape;62;p2"/>
          <p:cNvSpPr txBox="1"/>
          <p:nvPr/>
        </p:nvSpPr>
        <p:spPr>
          <a:xfrm>
            <a:off x="1060050" y="3507025"/>
            <a:ext cx="7023900" cy="369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0" i="1" lang="en" sz="1200" u="none" cap="none" strike="noStrike">
                <a:solidFill>
                  <a:schemeClr val="lt1"/>
                </a:solidFill>
                <a:latin typeface="Helvetica Neue Light"/>
                <a:ea typeface="Helvetica Neue Light"/>
                <a:cs typeface="Helvetica Neue Light"/>
                <a:sym typeface="Helvetica Neue Light"/>
              </a:rPr>
              <a:t>Please check the reference pitch deck for better understanding </a:t>
            </a:r>
            <a:r>
              <a:rPr b="0" i="1" lang="en" sz="1200" u="none" cap="none" strike="noStrike">
                <a:solidFill>
                  <a:srgbClr val="FF0000"/>
                </a:solidFill>
                <a:latin typeface="Helvetica Neue Light"/>
                <a:ea typeface="Helvetica Neue Light"/>
                <a:cs typeface="Helvetica Neue Light"/>
                <a:sym typeface="Helvetica Neue Light"/>
              </a:rPr>
              <a:t>(remove this line)</a:t>
            </a:r>
            <a:endParaRPr b="0" i="1" sz="1200" u="none" cap="none" strike="noStrike">
              <a:solidFill>
                <a:srgbClr val="FF0000"/>
              </a:solidFill>
              <a:latin typeface="Helvetica Neue Light"/>
              <a:ea typeface="Helvetica Neue Light"/>
              <a:cs typeface="Helvetica Neue Light"/>
              <a:sym typeface="Helvetica Neue Ligh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3363D"/>
        </a:solidFill>
      </p:bgPr>
    </p:bg>
    <p:spTree>
      <p:nvGrpSpPr>
        <p:cNvPr id="66" name="Shape 66"/>
        <p:cNvGrpSpPr/>
        <p:nvPr/>
      </p:nvGrpSpPr>
      <p:grpSpPr>
        <a:xfrm>
          <a:off x="0" y="0"/>
          <a:ext cx="0" cy="0"/>
          <a:chOff x="0" y="0"/>
          <a:chExt cx="0" cy="0"/>
        </a:xfrm>
      </p:grpSpPr>
      <p:pic>
        <p:nvPicPr>
          <p:cNvPr id="67" name="Google Shape;67;p3"/>
          <p:cNvPicPr preferRelativeResize="0"/>
          <p:nvPr/>
        </p:nvPicPr>
        <p:blipFill rotWithShape="1">
          <a:blip r:embed="rId3">
            <a:alphaModFix/>
          </a:blip>
          <a:srcRect b="0" l="0" r="0" t="0"/>
          <a:stretch/>
        </p:blipFill>
        <p:spPr>
          <a:xfrm>
            <a:off x="-1009650" y="-438150"/>
            <a:ext cx="13354051" cy="8900500"/>
          </a:xfrm>
          <a:prstGeom prst="rect">
            <a:avLst/>
          </a:prstGeom>
          <a:noFill/>
          <a:ln>
            <a:noFill/>
          </a:ln>
        </p:spPr>
      </p:pic>
      <p:sp>
        <p:nvSpPr>
          <p:cNvPr id="68" name="Google Shape;68;p3"/>
          <p:cNvSpPr txBox="1"/>
          <p:nvPr/>
        </p:nvSpPr>
        <p:spPr>
          <a:xfrm>
            <a:off x="795625" y="1268550"/>
            <a:ext cx="7552800" cy="1262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500"/>
              <a:buFont typeface="Arial"/>
              <a:buNone/>
            </a:pPr>
            <a:r>
              <a:rPr b="0" i="0" lang="en" sz="3500" u="none" cap="none" strike="noStrike">
                <a:solidFill>
                  <a:schemeClr val="lt1"/>
                </a:solidFill>
                <a:latin typeface="Helvetica Neue Light"/>
                <a:ea typeface="Helvetica Neue Light"/>
                <a:cs typeface="Helvetica Neue Light"/>
                <a:sym typeface="Helvetica Neue Light"/>
              </a:rPr>
              <a:t>Write again in two lines on how </a:t>
            </a:r>
            <a:r>
              <a:rPr b="1" i="0" lang="en" sz="3500" u="none" cap="none" strike="noStrike">
                <a:solidFill>
                  <a:schemeClr val="accent6"/>
                </a:solidFill>
                <a:latin typeface="Helvetica Neue"/>
                <a:ea typeface="Helvetica Neue"/>
                <a:cs typeface="Helvetica Neue"/>
                <a:sym typeface="Helvetica Neue"/>
              </a:rPr>
              <a:t>you aim</a:t>
            </a:r>
            <a:r>
              <a:rPr b="0" i="0" lang="en" sz="3500" u="none" cap="none" strike="noStrike">
                <a:solidFill>
                  <a:schemeClr val="lt1"/>
                </a:solidFill>
                <a:latin typeface="Helvetica Neue Light"/>
                <a:ea typeface="Helvetica Neue Light"/>
                <a:cs typeface="Helvetica Neue Light"/>
                <a:sym typeface="Helvetica Neue Light"/>
              </a:rPr>
              <a:t> to solve it. Only the big picture.</a:t>
            </a:r>
            <a:endParaRPr b="1" i="0" sz="3500" u="none" cap="none" strike="noStrike">
              <a:solidFill>
                <a:schemeClr val="lt1"/>
              </a:solidFill>
              <a:highlight>
                <a:srgbClr val="434343"/>
              </a:highlight>
              <a:latin typeface="Helvetica Neue"/>
              <a:ea typeface="Helvetica Neue"/>
              <a:cs typeface="Helvetica Neue"/>
              <a:sym typeface="Helvetica Neue"/>
            </a:endParaRPr>
          </a:p>
        </p:txBody>
      </p:sp>
      <p:sp>
        <p:nvSpPr>
          <p:cNvPr id="69" name="Google Shape;69;p3"/>
          <p:cNvSpPr txBox="1"/>
          <p:nvPr/>
        </p:nvSpPr>
        <p:spPr>
          <a:xfrm>
            <a:off x="3654600" y="577900"/>
            <a:ext cx="1834800" cy="41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chemeClr val="lt1"/>
              </a:solidFill>
              <a:latin typeface="Helvetica Neue Light"/>
              <a:ea typeface="Helvetica Neue Light"/>
              <a:cs typeface="Helvetica Neue Light"/>
              <a:sym typeface="Helvetica Neue Light"/>
            </a:endParaRPr>
          </a:p>
        </p:txBody>
      </p:sp>
      <p:sp>
        <p:nvSpPr>
          <p:cNvPr id="70" name="Google Shape;70;p3"/>
          <p:cNvSpPr txBox="1"/>
          <p:nvPr/>
        </p:nvSpPr>
        <p:spPr>
          <a:xfrm>
            <a:off x="755925" y="2571750"/>
            <a:ext cx="7023900" cy="369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0" i="1" lang="en" sz="1200" u="none" cap="none" strike="noStrike">
                <a:solidFill>
                  <a:schemeClr val="lt2"/>
                </a:solidFill>
                <a:latin typeface="Helvetica Neue Light"/>
                <a:ea typeface="Helvetica Neue Light"/>
                <a:cs typeface="Helvetica Neue Light"/>
                <a:sym typeface="Helvetica Neue Light"/>
              </a:rPr>
              <a:t>Please check the reference pitch deck for better understanding </a:t>
            </a:r>
            <a:r>
              <a:rPr b="0" i="1" lang="en" sz="1200" u="none" cap="none" strike="noStrike">
                <a:solidFill>
                  <a:srgbClr val="FFFF00"/>
                </a:solidFill>
                <a:latin typeface="Helvetica Neue Light"/>
                <a:ea typeface="Helvetica Neue Light"/>
                <a:cs typeface="Helvetica Neue Light"/>
                <a:sym typeface="Helvetica Neue Light"/>
              </a:rPr>
              <a:t>(remove this line)</a:t>
            </a:r>
            <a:endParaRPr b="0" i="1" sz="1200" u="none" cap="none" strike="noStrike">
              <a:solidFill>
                <a:srgbClr val="FFFF00"/>
              </a:solidFill>
              <a:latin typeface="Helvetica Neue Light"/>
              <a:ea typeface="Helvetica Neue Light"/>
              <a:cs typeface="Helvetica Neue Light"/>
              <a:sym typeface="Helvetica Neue Ligh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pic>
        <p:nvPicPr>
          <p:cNvPr id="75" name="Google Shape;75;p4"/>
          <p:cNvPicPr preferRelativeResize="0"/>
          <p:nvPr/>
        </p:nvPicPr>
        <p:blipFill rotWithShape="1">
          <a:blip r:embed="rId3">
            <a:alphaModFix/>
          </a:blip>
          <a:srcRect b="31906" l="2317" r="20432" t="0"/>
          <a:stretch/>
        </p:blipFill>
        <p:spPr>
          <a:xfrm>
            <a:off x="0" y="-228600"/>
            <a:ext cx="9144003" cy="5372101"/>
          </a:xfrm>
          <a:prstGeom prst="rect">
            <a:avLst/>
          </a:prstGeom>
          <a:noFill/>
          <a:ln>
            <a:noFill/>
          </a:ln>
        </p:spPr>
      </p:pic>
      <p:sp>
        <p:nvSpPr>
          <p:cNvPr id="76" name="Google Shape;76;p4"/>
          <p:cNvSpPr txBox="1"/>
          <p:nvPr/>
        </p:nvSpPr>
        <p:spPr>
          <a:xfrm>
            <a:off x="1147100" y="1541400"/>
            <a:ext cx="6849900" cy="1123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6100"/>
              <a:buFont typeface="Arial"/>
              <a:buNone/>
            </a:pPr>
            <a:r>
              <a:rPr b="1" i="0" lang="en" sz="6100" u="none" cap="none" strike="noStrike">
                <a:solidFill>
                  <a:schemeClr val="dk1"/>
                </a:solidFill>
                <a:highlight>
                  <a:schemeClr val="accent6"/>
                </a:highlight>
                <a:latin typeface="Helvetica Neue"/>
                <a:ea typeface="Helvetica Neue"/>
                <a:cs typeface="Helvetica Neue"/>
                <a:sym typeface="Helvetica Neue"/>
              </a:rPr>
              <a:t>Problem- 1</a:t>
            </a:r>
            <a:endParaRPr b="1" i="0" sz="6100" u="none" cap="none" strike="noStrike">
              <a:solidFill>
                <a:schemeClr val="dk1"/>
              </a:solidFill>
              <a:highlight>
                <a:schemeClr val="accent6"/>
              </a:highlight>
              <a:latin typeface="Helvetica Neue"/>
              <a:ea typeface="Helvetica Neue"/>
              <a:cs typeface="Helvetica Neue"/>
              <a:sym typeface="Helvetica Neue"/>
            </a:endParaRPr>
          </a:p>
        </p:txBody>
      </p:sp>
      <p:sp>
        <p:nvSpPr>
          <p:cNvPr id="77" name="Google Shape;77;p4"/>
          <p:cNvSpPr txBox="1"/>
          <p:nvPr/>
        </p:nvSpPr>
        <p:spPr>
          <a:xfrm>
            <a:off x="546588" y="1153500"/>
            <a:ext cx="8355600" cy="692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chemeClr val="dk1"/>
                </a:solidFill>
                <a:latin typeface="Helvetica Neue Light"/>
                <a:ea typeface="Helvetica Neue Light"/>
                <a:cs typeface="Helvetica Neue Light"/>
                <a:sym typeface="Helvetica Neue Light"/>
              </a:rPr>
              <a:t>Write in few words</a:t>
            </a:r>
            <a:endParaRPr b="0" i="0" sz="3300" u="none" cap="none" strike="noStrike">
              <a:solidFill>
                <a:schemeClr val="dk1"/>
              </a:solidFill>
              <a:latin typeface="Helvetica Neue Light"/>
              <a:ea typeface="Helvetica Neue Light"/>
              <a:cs typeface="Helvetica Neue Light"/>
              <a:sym typeface="Helvetica Neue Light"/>
            </a:endParaRPr>
          </a:p>
        </p:txBody>
      </p:sp>
      <p:sp>
        <p:nvSpPr>
          <p:cNvPr id="78" name="Google Shape;78;p4"/>
          <p:cNvSpPr txBox="1"/>
          <p:nvPr/>
        </p:nvSpPr>
        <p:spPr>
          <a:xfrm>
            <a:off x="3821400" y="639550"/>
            <a:ext cx="1501200" cy="41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0" i="0" lang="en" sz="1500" u="none" cap="none" strike="noStrike">
                <a:solidFill>
                  <a:srgbClr val="415168"/>
                </a:solidFill>
                <a:latin typeface="Helvetica Neue Light"/>
                <a:ea typeface="Helvetica Neue Light"/>
                <a:cs typeface="Helvetica Neue Light"/>
                <a:sym typeface="Helvetica Neue Light"/>
              </a:rPr>
              <a:t>The Problem</a:t>
            </a:r>
            <a:endParaRPr b="0" i="0" sz="1500" u="none" cap="none" strike="noStrike">
              <a:solidFill>
                <a:srgbClr val="415168"/>
              </a:solidFill>
              <a:latin typeface="Helvetica Neue Light"/>
              <a:ea typeface="Helvetica Neue Light"/>
              <a:cs typeface="Helvetica Neue Light"/>
              <a:sym typeface="Helvetica Neue Light"/>
            </a:endParaRPr>
          </a:p>
        </p:txBody>
      </p:sp>
      <p:sp>
        <p:nvSpPr>
          <p:cNvPr id="79" name="Google Shape;79;p4"/>
          <p:cNvSpPr/>
          <p:nvPr/>
        </p:nvSpPr>
        <p:spPr>
          <a:xfrm>
            <a:off x="3323175" y="2688888"/>
            <a:ext cx="2802600" cy="367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p4"/>
          <p:cNvSpPr txBox="1"/>
          <p:nvPr/>
        </p:nvSpPr>
        <p:spPr>
          <a:xfrm>
            <a:off x="3411500" y="2664900"/>
            <a:ext cx="2625600" cy="41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rgbClr val="415168"/>
                </a:solidFill>
                <a:latin typeface="Helvetica Neue"/>
                <a:ea typeface="Helvetica Neue"/>
                <a:cs typeface="Helvetica Neue"/>
                <a:sym typeface="Helvetica Neue"/>
              </a:rPr>
              <a:t>Here add a statistical data </a:t>
            </a:r>
            <a:endParaRPr b="1" i="0" sz="1500" u="none" cap="none" strike="noStrike">
              <a:solidFill>
                <a:srgbClr val="415168"/>
              </a:solidFill>
              <a:latin typeface="Helvetica Neue"/>
              <a:ea typeface="Helvetica Neue"/>
              <a:cs typeface="Helvetica Neue"/>
              <a:sym typeface="Helvetica Neue"/>
            </a:endParaRPr>
          </a:p>
        </p:txBody>
      </p:sp>
      <p:sp>
        <p:nvSpPr>
          <p:cNvPr id="81" name="Google Shape;81;p4"/>
          <p:cNvSpPr txBox="1"/>
          <p:nvPr/>
        </p:nvSpPr>
        <p:spPr>
          <a:xfrm>
            <a:off x="1212350" y="3080400"/>
            <a:ext cx="7023900" cy="554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0" i="1" lang="en" sz="1200" u="none" cap="none" strike="noStrike">
                <a:solidFill>
                  <a:schemeClr val="dk2"/>
                </a:solidFill>
                <a:latin typeface="Helvetica Neue Light"/>
                <a:ea typeface="Helvetica Neue Light"/>
                <a:cs typeface="Helvetica Neue Light"/>
                <a:sym typeface="Helvetica Neue Light"/>
              </a:rPr>
              <a:t>Adding a statistical data helps to prove your problem- 1; </a:t>
            </a:r>
            <a:endParaRPr b="0" i="1" sz="1200" u="none" cap="none" strike="noStrike">
              <a:solidFill>
                <a:schemeClr val="dk2"/>
              </a:solidFill>
              <a:latin typeface="Helvetica Neue Light"/>
              <a:ea typeface="Helvetica Neue Light"/>
              <a:cs typeface="Helvetica Neue Light"/>
              <a:sym typeface="Helvetica Neue Light"/>
            </a:endParaRPr>
          </a:p>
          <a:p>
            <a:pPr indent="0" lvl="0" marL="0" marR="0" rtl="0" algn="ctr">
              <a:lnSpc>
                <a:spcPct val="100000"/>
              </a:lnSpc>
              <a:spcBef>
                <a:spcPts val="0"/>
              </a:spcBef>
              <a:spcAft>
                <a:spcPts val="0"/>
              </a:spcAft>
              <a:buClr>
                <a:srgbClr val="000000"/>
              </a:buClr>
              <a:buSzPts val="1200"/>
              <a:buFont typeface="Arial"/>
              <a:buNone/>
            </a:pPr>
            <a:r>
              <a:rPr b="0" i="1" lang="en" sz="1200" u="none" cap="none" strike="noStrike">
                <a:solidFill>
                  <a:schemeClr val="dk2"/>
                </a:solidFill>
                <a:latin typeface="Helvetica Neue Light"/>
                <a:ea typeface="Helvetica Neue Light"/>
                <a:cs typeface="Helvetica Neue Light"/>
                <a:sym typeface="Helvetica Neue Light"/>
              </a:rPr>
              <a:t>Check the reference slide </a:t>
            </a:r>
            <a:r>
              <a:rPr b="0" i="1" lang="en" sz="1200" u="none" cap="none" strike="noStrike">
                <a:solidFill>
                  <a:srgbClr val="FF0000"/>
                </a:solidFill>
                <a:latin typeface="Helvetica Neue Light"/>
                <a:ea typeface="Helvetica Neue Light"/>
                <a:cs typeface="Helvetica Neue Light"/>
                <a:sym typeface="Helvetica Neue Light"/>
              </a:rPr>
              <a:t>(remove this line)</a:t>
            </a:r>
            <a:endParaRPr b="0" i="1" sz="1200" u="none" cap="none" strike="noStrike">
              <a:solidFill>
                <a:srgbClr val="FF0000"/>
              </a:solidFill>
              <a:latin typeface="Helvetica Neue Light"/>
              <a:ea typeface="Helvetica Neue Light"/>
              <a:cs typeface="Helvetica Neue Light"/>
              <a:sym typeface="Helvetica Neue Ligh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8D8D8"/>
        </a:solidFill>
      </p:bgPr>
    </p:bg>
    <p:spTree>
      <p:nvGrpSpPr>
        <p:cNvPr id="85" name="Shape 85"/>
        <p:cNvGrpSpPr/>
        <p:nvPr/>
      </p:nvGrpSpPr>
      <p:grpSpPr>
        <a:xfrm>
          <a:off x="0" y="0"/>
          <a:ext cx="0" cy="0"/>
          <a:chOff x="0" y="0"/>
          <a:chExt cx="0" cy="0"/>
        </a:xfrm>
      </p:grpSpPr>
      <p:pic>
        <p:nvPicPr>
          <p:cNvPr id="86" name="Google Shape;86;p5"/>
          <p:cNvPicPr preferRelativeResize="0"/>
          <p:nvPr/>
        </p:nvPicPr>
        <p:blipFill rotWithShape="1">
          <a:blip r:embed="rId3">
            <a:alphaModFix/>
          </a:blip>
          <a:srcRect b="0" l="0" r="0" t="0"/>
          <a:stretch/>
        </p:blipFill>
        <p:spPr>
          <a:xfrm>
            <a:off x="0" y="0"/>
            <a:ext cx="12115799" cy="8075224"/>
          </a:xfrm>
          <a:prstGeom prst="rect">
            <a:avLst/>
          </a:prstGeom>
          <a:noFill/>
          <a:ln>
            <a:noFill/>
          </a:ln>
        </p:spPr>
      </p:pic>
      <p:sp>
        <p:nvSpPr>
          <p:cNvPr id="87" name="Google Shape;87;p5"/>
          <p:cNvSpPr txBox="1"/>
          <p:nvPr/>
        </p:nvSpPr>
        <p:spPr>
          <a:xfrm>
            <a:off x="688275" y="1819975"/>
            <a:ext cx="6849900" cy="1123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6100"/>
              <a:buFont typeface="Arial"/>
              <a:buNone/>
            </a:pPr>
            <a:r>
              <a:rPr b="1" i="0" lang="en" sz="6100" u="none" cap="none" strike="noStrike">
                <a:solidFill>
                  <a:schemeClr val="dk1"/>
                </a:solidFill>
                <a:highlight>
                  <a:schemeClr val="accent6"/>
                </a:highlight>
                <a:latin typeface="Helvetica Neue"/>
                <a:ea typeface="Helvetica Neue"/>
                <a:cs typeface="Helvetica Neue"/>
                <a:sym typeface="Helvetica Neue"/>
              </a:rPr>
              <a:t>Problem- 2</a:t>
            </a:r>
            <a:endParaRPr b="1" i="0" sz="6100" u="none" cap="none" strike="noStrike">
              <a:solidFill>
                <a:schemeClr val="dk1"/>
              </a:solidFill>
              <a:highlight>
                <a:schemeClr val="accent6"/>
              </a:highlight>
              <a:latin typeface="Helvetica Neue"/>
              <a:ea typeface="Helvetica Neue"/>
              <a:cs typeface="Helvetica Neue"/>
              <a:sym typeface="Helvetica Neue"/>
            </a:endParaRPr>
          </a:p>
        </p:txBody>
      </p:sp>
      <p:sp>
        <p:nvSpPr>
          <p:cNvPr id="88" name="Google Shape;88;p5"/>
          <p:cNvSpPr txBox="1"/>
          <p:nvPr/>
        </p:nvSpPr>
        <p:spPr>
          <a:xfrm>
            <a:off x="743238" y="1432075"/>
            <a:ext cx="8355600" cy="692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300"/>
              <a:buFont typeface="Arial"/>
              <a:buNone/>
            </a:pPr>
            <a:r>
              <a:rPr b="0" i="0" lang="en" sz="3300" u="none" cap="none" strike="noStrike">
                <a:solidFill>
                  <a:schemeClr val="dk1"/>
                </a:solidFill>
                <a:latin typeface="Helvetica Neue Light"/>
                <a:ea typeface="Helvetica Neue Light"/>
                <a:cs typeface="Helvetica Neue Light"/>
                <a:sym typeface="Helvetica Neue Light"/>
              </a:rPr>
              <a:t>Write in few words </a:t>
            </a:r>
            <a:endParaRPr b="0" i="0" sz="3300" u="none" cap="none" strike="noStrike">
              <a:solidFill>
                <a:schemeClr val="dk1"/>
              </a:solidFill>
              <a:latin typeface="Helvetica Neue Light"/>
              <a:ea typeface="Helvetica Neue Light"/>
              <a:cs typeface="Helvetica Neue Light"/>
              <a:sym typeface="Helvetica Neue Light"/>
            </a:endParaRPr>
          </a:p>
        </p:txBody>
      </p:sp>
      <p:sp>
        <p:nvSpPr>
          <p:cNvPr id="89" name="Google Shape;89;p5"/>
          <p:cNvSpPr txBox="1"/>
          <p:nvPr/>
        </p:nvSpPr>
        <p:spPr>
          <a:xfrm>
            <a:off x="1343525" y="4982625"/>
            <a:ext cx="9144000" cy="415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415168"/>
              </a:solidFill>
              <a:latin typeface="Helvetica Neue Light"/>
              <a:ea typeface="Helvetica Neue Light"/>
              <a:cs typeface="Helvetica Neue Light"/>
              <a:sym typeface="Helvetica Neue Light"/>
            </a:endParaRPr>
          </a:p>
        </p:txBody>
      </p:sp>
      <p:sp>
        <p:nvSpPr>
          <p:cNvPr id="90" name="Google Shape;90;p5"/>
          <p:cNvSpPr/>
          <p:nvPr/>
        </p:nvSpPr>
        <p:spPr>
          <a:xfrm>
            <a:off x="845900" y="2888325"/>
            <a:ext cx="3289800" cy="367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 name="Google Shape;91;p5"/>
          <p:cNvSpPr txBox="1"/>
          <p:nvPr/>
        </p:nvSpPr>
        <p:spPr>
          <a:xfrm>
            <a:off x="934225" y="2864325"/>
            <a:ext cx="3201600" cy="41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rgbClr val="415168"/>
                </a:solidFill>
                <a:latin typeface="Helvetica Neue"/>
                <a:ea typeface="Helvetica Neue"/>
                <a:cs typeface="Helvetica Neue"/>
                <a:sym typeface="Helvetica Neue"/>
              </a:rPr>
              <a:t>Here add a statistical data </a:t>
            </a:r>
            <a:endParaRPr b="1" i="0" sz="1500" u="none" cap="none" strike="noStrike">
              <a:solidFill>
                <a:srgbClr val="415168"/>
              </a:solidFill>
              <a:latin typeface="Helvetica Neue"/>
              <a:ea typeface="Helvetica Neue"/>
              <a:cs typeface="Helvetica Neue"/>
              <a:sym typeface="Helvetica Neue"/>
            </a:endParaRPr>
          </a:p>
        </p:txBody>
      </p:sp>
      <p:sp>
        <p:nvSpPr>
          <p:cNvPr id="92" name="Google Shape;92;p5"/>
          <p:cNvSpPr txBox="1"/>
          <p:nvPr/>
        </p:nvSpPr>
        <p:spPr>
          <a:xfrm>
            <a:off x="755925" y="3366150"/>
            <a:ext cx="38622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 sz="1200" u="none" cap="none" strike="noStrike">
                <a:solidFill>
                  <a:schemeClr val="dk2"/>
                </a:solidFill>
                <a:latin typeface="Helvetica Neue Light"/>
                <a:ea typeface="Helvetica Neue Light"/>
                <a:cs typeface="Helvetica Neue Light"/>
                <a:sym typeface="Helvetica Neue Light"/>
              </a:rPr>
              <a:t>Adding a statistical data helps to prove your problem- 2;</a:t>
            </a:r>
            <a:endParaRPr b="0" i="1" sz="1200" u="none" cap="none" strike="noStrike">
              <a:solidFill>
                <a:schemeClr val="dk2"/>
              </a:solidFill>
              <a:latin typeface="Helvetica Neue Light"/>
              <a:ea typeface="Helvetica Neue Light"/>
              <a:cs typeface="Helvetica Neue Light"/>
              <a:sym typeface="Helvetica Neue Light"/>
            </a:endParaRPr>
          </a:p>
          <a:p>
            <a:pPr indent="0" lvl="0" marL="0" marR="0" rtl="0" algn="l">
              <a:lnSpc>
                <a:spcPct val="100000"/>
              </a:lnSpc>
              <a:spcBef>
                <a:spcPts val="0"/>
              </a:spcBef>
              <a:spcAft>
                <a:spcPts val="0"/>
              </a:spcAft>
              <a:buClr>
                <a:srgbClr val="000000"/>
              </a:buClr>
              <a:buSzPts val="1200"/>
              <a:buFont typeface="Arial"/>
              <a:buNone/>
            </a:pPr>
            <a:r>
              <a:rPr b="0" i="1" lang="en" sz="1200" u="none" cap="none" strike="noStrike">
                <a:solidFill>
                  <a:schemeClr val="dk2"/>
                </a:solidFill>
                <a:latin typeface="Helvetica Neue Light"/>
                <a:ea typeface="Helvetica Neue Light"/>
                <a:cs typeface="Helvetica Neue Light"/>
                <a:sym typeface="Helvetica Neue Light"/>
              </a:rPr>
              <a:t>Check the reference slide </a:t>
            </a:r>
            <a:r>
              <a:rPr b="0" i="1" lang="en" sz="1200" u="none" cap="none" strike="noStrike">
                <a:solidFill>
                  <a:srgbClr val="FF0000"/>
                </a:solidFill>
                <a:latin typeface="Helvetica Neue Light"/>
                <a:ea typeface="Helvetica Neue Light"/>
                <a:cs typeface="Helvetica Neue Light"/>
                <a:sym typeface="Helvetica Neue Light"/>
              </a:rPr>
              <a:t>(remove this line)</a:t>
            </a:r>
            <a:endParaRPr b="0" i="1" sz="1200" u="none" cap="none" strike="noStrike">
              <a:solidFill>
                <a:srgbClr val="FF0000"/>
              </a:solidFill>
              <a:latin typeface="Helvetica Neue Light"/>
              <a:ea typeface="Helvetica Neue Light"/>
              <a:cs typeface="Helvetica Neue Light"/>
              <a:sym typeface="Helvetica Neue Ligh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00"/>
        </a:solidFill>
      </p:bgPr>
    </p:bg>
    <p:spTree>
      <p:nvGrpSpPr>
        <p:cNvPr id="96" name="Shape 96"/>
        <p:cNvGrpSpPr/>
        <p:nvPr/>
      </p:nvGrpSpPr>
      <p:grpSpPr>
        <a:xfrm>
          <a:off x="0" y="0"/>
          <a:ext cx="0" cy="0"/>
          <a:chOff x="0" y="0"/>
          <a:chExt cx="0" cy="0"/>
        </a:xfrm>
      </p:grpSpPr>
      <p:sp>
        <p:nvSpPr>
          <p:cNvPr id="97" name="Google Shape;97;p6"/>
          <p:cNvSpPr txBox="1"/>
          <p:nvPr/>
        </p:nvSpPr>
        <p:spPr>
          <a:xfrm>
            <a:off x="3058125" y="903425"/>
            <a:ext cx="3027600" cy="41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Helvetica Neue Light"/>
                <a:ea typeface="Helvetica Neue Light"/>
                <a:cs typeface="Helvetica Neue Light"/>
                <a:sym typeface="Helvetica Neue Light"/>
              </a:rPr>
              <a:t>A Single Solution</a:t>
            </a:r>
            <a:endParaRPr b="0" i="0" sz="1500" u="none" cap="none" strike="noStrike">
              <a:solidFill>
                <a:schemeClr val="dk1"/>
              </a:solidFill>
              <a:latin typeface="Helvetica Neue Light"/>
              <a:ea typeface="Helvetica Neue Light"/>
              <a:cs typeface="Helvetica Neue Light"/>
              <a:sym typeface="Helvetica Neue Light"/>
            </a:endParaRPr>
          </a:p>
        </p:txBody>
      </p:sp>
      <p:sp>
        <p:nvSpPr>
          <p:cNvPr id="98" name="Google Shape;98;p6"/>
          <p:cNvSpPr txBox="1"/>
          <p:nvPr/>
        </p:nvSpPr>
        <p:spPr>
          <a:xfrm>
            <a:off x="-75" y="1529550"/>
            <a:ext cx="9144000" cy="1754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5100"/>
              <a:buFont typeface="Arial"/>
              <a:buNone/>
            </a:pPr>
            <a:r>
              <a:rPr b="1" i="0" lang="en" sz="5100" u="none" cap="none" strike="noStrike">
                <a:solidFill>
                  <a:schemeClr val="dk1"/>
                </a:solidFill>
                <a:latin typeface="Helvetica Neue"/>
                <a:ea typeface="Helvetica Neue"/>
                <a:cs typeface="Helvetica Neue"/>
                <a:sym typeface="Helvetica Neue"/>
              </a:rPr>
              <a:t>Write a solution statement </a:t>
            </a:r>
            <a:endParaRPr b="1" i="0" sz="5100" u="none" cap="none" strike="noStrike">
              <a:solidFill>
                <a:schemeClr val="dk1"/>
              </a:solidFill>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000000"/>
              </a:buClr>
              <a:buSzPts val="5100"/>
              <a:buFont typeface="Arial"/>
              <a:buNone/>
            </a:pPr>
            <a:r>
              <a:rPr b="1" i="0" lang="en" sz="5100" u="none" cap="none" strike="noStrike">
                <a:solidFill>
                  <a:schemeClr val="dk1"/>
                </a:solidFill>
                <a:latin typeface="Helvetica Neue"/>
                <a:ea typeface="Helvetica Neue"/>
                <a:cs typeface="Helvetica Neue"/>
                <a:sym typeface="Helvetica Neue"/>
              </a:rPr>
              <a:t>in maximum two lines</a:t>
            </a:r>
            <a:endParaRPr b="1" i="0" sz="5100" u="none" cap="none" strike="noStrike">
              <a:solidFill>
                <a:schemeClr val="dk1"/>
              </a:solidFill>
              <a:latin typeface="Helvetica Neue"/>
              <a:ea typeface="Helvetica Neue"/>
              <a:cs typeface="Helvetica Neue"/>
              <a:sym typeface="Helvetica Neue"/>
            </a:endParaRPr>
          </a:p>
        </p:txBody>
      </p:sp>
      <p:sp>
        <p:nvSpPr>
          <p:cNvPr id="99" name="Google Shape;99;p6"/>
          <p:cNvSpPr txBox="1"/>
          <p:nvPr/>
        </p:nvSpPr>
        <p:spPr>
          <a:xfrm>
            <a:off x="1059975" y="3284250"/>
            <a:ext cx="7023900" cy="554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0" i="1" lang="en" sz="1200" u="none" cap="none" strike="noStrike">
                <a:solidFill>
                  <a:schemeClr val="dk2"/>
                </a:solidFill>
                <a:latin typeface="Helvetica Neue Light"/>
                <a:ea typeface="Helvetica Neue Light"/>
                <a:cs typeface="Helvetica Neue Light"/>
                <a:sym typeface="Helvetica Neue Light"/>
              </a:rPr>
              <a:t>You need to convey a single message as your solution as it will help to establish your point.</a:t>
            </a:r>
            <a:endParaRPr b="0" i="1" sz="1200" u="none" cap="none" strike="noStrike">
              <a:solidFill>
                <a:schemeClr val="dk2"/>
              </a:solidFill>
              <a:latin typeface="Helvetica Neue Light"/>
              <a:ea typeface="Helvetica Neue Light"/>
              <a:cs typeface="Helvetica Neue Light"/>
              <a:sym typeface="Helvetica Neue Light"/>
            </a:endParaRPr>
          </a:p>
          <a:p>
            <a:pPr indent="0" lvl="0" marL="0" marR="0" rtl="0" algn="ctr">
              <a:lnSpc>
                <a:spcPct val="100000"/>
              </a:lnSpc>
              <a:spcBef>
                <a:spcPts val="0"/>
              </a:spcBef>
              <a:spcAft>
                <a:spcPts val="0"/>
              </a:spcAft>
              <a:buClr>
                <a:srgbClr val="000000"/>
              </a:buClr>
              <a:buSzPts val="1200"/>
              <a:buFont typeface="Arial"/>
              <a:buNone/>
            </a:pPr>
            <a:r>
              <a:rPr b="0" i="1" lang="en" sz="1200" u="none" cap="none" strike="noStrike">
                <a:solidFill>
                  <a:schemeClr val="dk2"/>
                </a:solidFill>
                <a:latin typeface="Helvetica Neue Light"/>
                <a:ea typeface="Helvetica Neue Light"/>
                <a:cs typeface="Helvetica Neue Light"/>
                <a:sym typeface="Helvetica Neue Light"/>
              </a:rPr>
              <a:t>Check the reference slide </a:t>
            </a:r>
            <a:r>
              <a:rPr b="0" i="1" lang="en" sz="1200" u="none" cap="none" strike="noStrike">
                <a:solidFill>
                  <a:srgbClr val="FF0000"/>
                </a:solidFill>
                <a:latin typeface="Helvetica Neue Light"/>
                <a:ea typeface="Helvetica Neue Light"/>
                <a:cs typeface="Helvetica Neue Light"/>
                <a:sym typeface="Helvetica Neue Light"/>
              </a:rPr>
              <a:t>(remove this line)</a:t>
            </a:r>
            <a:endParaRPr b="0" i="1" sz="1200" u="none" cap="none" strike="noStrike">
              <a:solidFill>
                <a:srgbClr val="FF0000"/>
              </a:solidFill>
              <a:latin typeface="Helvetica Neue Light"/>
              <a:ea typeface="Helvetica Neue Light"/>
              <a:cs typeface="Helvetica Neue Light"/>
              <a:sym typeface="Helvetica Neue Ligh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7"/>
          <p:cNvSpPr/>
          <p:nvPr/>
        </p:nvSpPr>
        <p:spPr>
          <a:xfrm>
            <a:off x="5958875" y="1777325"/>
            <a:ext cx="2042100" cy="2350500"/>
          </a:xfrm>
          <a:prstGeom prst="rect">
            <a:avLst/>
          </a:prstGeom>
          <a:solidFill>
            <a:srgbClr val="FFFF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 name="Google Shape;105;p7"/>
          <p:cNvSpPr txBox="1"/>
          <p:nvPr/>
        </p:nvSpPr>
        <p:spPr>
          <a:xfrm>
            <a:off x="1476850" y="2487425"/>
            <a:ext cx="1311600" cy="800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4000"/>
              <a:buFont typeface="Arial"/>
              <a:buNone/>
            </a:pPr>
            <a:r>
              <a:rPr b="1" i="0" lang="en" sz="4000" u="none" cap="none" strike="noStrike">
                <a:solidFill>
                  <a:schemeClr val="dk1"/>
                </a:solidFill>
                <a:latin typeface="Arial"/>
                <a:ea typeface="Arial"/>
                <a:cs typeface="Arial"/>
                <a:sym typeface="Arial"/>
              </a:rPr>
              <a:t>13M</a:t>
            </a:r>
            <a:endParaRPr b="1" i="0" sz="4000" u="none" cap="none" strike="noStrike">
              <a:solidFill>
                <a:schemeClr val="dk1"/>
              </a:solidFill>
              <a:latin typeface="Arial"/>
              <a:ea typeface="Arial"/>
              <a:cs typeface="Arial"/>
              <a:sym typeface="Arial"/>
            </a:endParaRPr>
          </a:p>
        </p:txBody>
      </p:sp>
      <p:sp>
        <p:nvSpPr>
          <p:cNvPr id="106" name="Google Shape;106;p7"/>
          <p:cNvSpPr txBox="1"/>
          <p:nvPr/>
        </p:nvSpPr>
        <p:spPr>
          <a:xfrm>
            <a:off x="3973875" y="577900"/>
            <a:ext cx="1501200" cy="41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0" i="0" lang="en" sz="1500" u="none" cap="none" strike="noStrike">
                <a:solidFill>
                  <a:srgbClr val="415168"/>
                </a:solidFill>
                <a:latin typeface="Helvetica Neue Light"/>
                <a:ea typeface="Helvetica Neue Light"/>
                <a:cs typeface="Helvetica Neue Light"/>
                <a:sym typeface="Helvetica Neue Light"/>
              </a:rPr>
              <a:t>The Market</a:t>
            </a:r>
            <a:endParaRPr b="0" i="0" sz="1500" u="none" cap="none" strike="noStrike">
              <a:solidFill>
                <a:srgbClr val="415168"/>
              </a:solidFill>
              <a:latin typeface="Helvetica Neue Light"/>
              <a:ea typeface="Helvetica Neue Light"/>
              <a:cs typeface="Helvetica Neue Light"/>
              <a:sym typeface="Helvetica Neue Light"/>
            </a:endParaRPr>
          </a:p>
        </p:txBody>
      </p:sp>
      <p:sp>
        <p:nvSpPr>
          <p:cNvPr id="107" name="Google Shape;107;p7"/>
          <p:cNvSpPr/>
          <p:nvPr/>
        </p:nvSpPr>
        <p:spPr>
          <a:xfrm>
            <a:off x="1070725" y="1309313"/>
            <a:ext cx="6981000" cy="520500"/>
          </a:xfrm>
          <a:prstGeom prst="rect">
            <a:avLst/>
          </a:prstGeom>
          <a:solidFill>
            <a:srgbClr val="EAEA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 name="Google Shape;108;p7"/>
          <p:cNvSpPr txBox="1"/>
          <p:nvPr/>
        </p:nvSpPr>
        <p:spPr>
          <a:xfrm>
            <a:off x="4719475" y="1361825"/>
            <a:ext cx="3219300" cy="41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Helvetica Neue Light"/>
                <a:ea typeface="Helvetica Neue Light"/>
                <a:cs typeface="Helvetica Neue Light"/>
                <a:sym typeface="Helvetica Neue Light"/>
              </a:rPr>
              <a:t>100 Million Total Market Size</a:t>
            </a:r>
            <a:endParaRPr b="0" i="0" sz="1500" u="none" cap="none" strike="noStrike">
              <a:solidFill>
                <a:schemeClr val="dk1"/>
              </a:solidFill>
              <a:latin typeface="Helvetica Neue Light"/>
              <a:ea typeface="Helvetica Neue Light"/>
              <a:cs typeface="Helvetica Neue Light"/>
              <a:sym typeface="Helvetica Neue Light"/>
            </a:endParaRPr>
          </a:p>
        </p:txBody>
      </p:sp>
      <p:sp>
        <p:nvSpPr>
          <p:cNvPr id="109" name="Google Shape;109;p7"/>
          <p:cNvSpPr/>
          <p:nvPr/>
        </p:nvSpPr>
        <p:spPr>
          <a:xfrm rot="5400000">
            <a:off x="716350" y="2203575"/>
            <a:ext cx="901200" cy="732300"/>
          </a:xfrm>
          <a:prstGeom prst="bentUpArrow">
            <a:avLst>
              <a:gd fmla="val 25505" name="adj1"/>
              <a:gd fmla="val 21057" name="adj2"/>
              <a:gd fmla="val 36099"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 name="Google Shape;110;p7"/>
          <p:cNvSpPr/>
          <p:nvPr/>
        </p:nvSpPr>
        <p:spPr>
          <a:xfrm>
            <a:off x="706875" y="1309325"/>
            <a:ext cx="3256200" cy="520500"/>
          </a:xfrm>
          <a:prstGeom prst="rect">
            <a:avLst/>
          </a:prstGeom>
          <a:solidFill>
            <a:srgbClr val="FFEA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 name="Google Shape;111;p7"/>
          <p:cNvSpPr txBox="1"/>
          <p:nvPr/>
        </p:nvSpPr>
        <p:spPr>
          <a:xfrm>
            <a:off x="1006650" y="1361825"/>
            <a:ext cx="2975400" cy="415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Helvetica Neue"/>
                <a:ea typeface="Helvetica Neue"/>
                <a:cs typeface="Helvetica Neue"/>
                <a:sym typeface="Helvetica Neue"/>
              </a:rPr>
              <a:t>40% (Your Niche): 40 Million</a:t>
            </a:r>
            <a:endParaRPr b="1" i="0" sz="1500" u="none" cap="none" strike="noStrike">
              <a:solidFill>
                <a:schemeClr val="dk1"/>
              </a:solidFill>
              <a:latin typeface="Helvetica Neue"/>
              <a:ea typeface="Helvetica Neue"/>
              <a:cs typeface="Helvetica Neue"/>
              <a:sym typeface="Helvetica Neue"/>
            </a:endParaRPr>
          </a:p>
        </p:txBody>
      </p:sp>
      <p:sp>
        <p:nvSpPr>
          <p:cNvPr id="112" name="Google Shape;112;p7"/>
          <p:cNvSpPr txBox="1"/>
          <p:nvPr/>
        </p:nvSpPr>
        <p:spPr>
          <a:xfrm>
            <a:off x="1657650" y="2081175"/>
            <a:ext cx="14673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Helvetica Neue Light"/>
                <a:ea typeface="Helvetica Neue Light"/>
                <a:cs typeface="Helvetica Neue Light"/>
                <a:sym typeface="Helvetica Neue Light"/>
              </a:rPr>
              <a:t>TAM</a:t>
            </a:r>
            <a:endParaRPr b="0" i="0" sz="1500" u="none" cap="none" strike="noStrike">
              <a:solidFill>
                <a:schemeClr val="dk1"/>
              </a:solidFill>
              <a:latin typeface="Helvetica Neue Light"/>
              <a:ea typeface="Helvetica Neue Light"/>
              <a:cs typeface="Helvetica Neue Light"/>
              <a:sym typeface="Helvetica Neue Light"/>
            </a:endParaRPr>
          </a:p>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chemeClr val="dk1"/>
                </a:solidFill>
                <a:latin typeface="Helvetica Neue Light"/>
                <a:ea typeface="Helvetica Neue Light"/>
                <a:cs typeface="Helvetica Neue Light"/>
                <a:sym typeface="Helvetica Neue Light"/>
              </a:rPr>
              <a:t>Total Addressable Market</a:t>
            </a:r>
            <a:endParaRPr b="0" i="0" sz="900" u="none" cap="none" strike="noStrike">
              <a:solidFill>
                <a:schemeClr val="dk1"/>
              </a:solidFill>
              <a:latin typeface="Helvetica Neue Light"/>
              <a:ea typeface="Helvetica Neue Light"/>
              <a:cs typeface="Helvetica Neue Light"/>
              <a:sym typeface="Helvetica Neue Light"/>
            </a:endParaRPr>
          </a:p>
        </p:txBody>
      </p:sp>
      <p:sp>
        <p:nvSpPr>
          <p:cNvPr id="113" name="Google Shape;113;p7"/>
          <p:cNvSpPr txBox="1"/>
          <p:nvPr/>
        </p:nvSpPr>
        <p:spPr>
          <a:xfrm>
            <a:off x="6248475" y="2427525"/>
            <a:ext cx="1403100" cy="800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4000"/>
              <a:buFont typeface="Arial"/>
              <a:buNone/>
            </a:pPr>
            <a:r>
              <a:rPr b="1" i="0" lang="en" sz="4000" u="none" cap="none" strike="noStrike">
                <a:solidFill>
                  <a:schemeClr val="dk1"/>
                </a:solidFill>
                <a:latin typeface="Arial"/>
                <a:ea typeface="Arial"/>
                <a:cs typeface="Arial"/>
                <a:sym typeface="Arial"/>
              </a:rPr>
              <a:t>100K</a:t>
            </a:r>
            <a:endParaRPr b="1" i="0" sz="4000" u="none" cap="none" strike="noStrike">
              <a:solidFill>
                <a:schemeClr val="dk1"/>
              </a:solidFill>
              <a:latin typeface="Arial"/>
              <a:ea typeface="Arial"/>
              <a:cs typeface="Arial"/>
              <a:sym typeface="Arial"/>
            </a:endParaRPr>
          </a:p>
        </p:txBody>
      </p:sp>
      <p:sp>
        <p:nvSpPr>
          <p:cNvPr id="114" name="Google Shape;114;p7"/>
          <p:cNvSpPr/>
          <p:nvPr/>
        </p:nvSpPr>
        <p:spPr>
          <a:xfrm>
            <a:off x="2931300" y="2809200"/>
            <a:ext cx="532500" cy="520800"/>
          </a:xfrm>
          <a:prstGeom prst="rightArrow">
            <a:avLst>
              <a:gd fmla="val 50000" name="adj1"/>
              <a:gd fmla="val 50000" name="adj2"/>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 name="Google Shape;115;p7"/>
          <p:cNvSpPr txBox="1"/>
          <p:nvPr/>
        </p:nvSpPr>
        <p:spPr>
          <a:xfrm>
            <a:off x="3489600" y="2487425"/>
            <a:ext cx="1403100" cy="800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4000"/>
              <a:buFont typeface="Arial"/>
              <a:buNone/>
            </a:pPr>
            <a:r>
              <a:rPr b="1" i="0" lang="en" sz="4000" u="none" cap="none" strike="noStrike">
                <a:solidFill>
                  <a:schemeClr val="dk1"/>
                </a:solidFill>
                <a:latin typeface="Arial"/>
                <a:ea typeface="Arial"/>
                <a:cs typeface="Arial"/>
                <a:sym typeface="Arial"/>
              </a:rPr>
              <a:t>1.7M</a:t>
            </a:r>
            <a:endParaRPr b="1" i="0" sz="4000" u="none" cap="none" strike="noStrike">
              <a:solidFill>
                <a:schemeClr val="dk1"/>
              </a:solidFill>
              <a:latin typeface="Arial"/>
              <a:ea typeface="Arial"/>
              <a:cs typeface="Arial"/>
              <a:sym typeface="Arial"/>
            </a:endParaRPr>
          </a:p>
        </p:txBody>
      </p:sp>
      <p:sp>
        <p:nvSpPr>
          <p:cNvPr id="116" name="Google Shape;116;p7"/>
          <p:cNvSpPr txBox="1"/>
          <p:nvPr/>
        </p:nvSpPr>
        <p:spPr>
          <a:xfrm>
            <a:off x="3606660" y="3115025"/>
            <a:ext cx="1673400" cy="877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Helvetica Neue"/>
                <a:ea typeface="Helvetica Neue"/>
                <a:cs typeface="Helvetica Neue"/>
                <a:sym typeface="Helvetica Neue"/>
              </a:rPr>
              <a:t>Write the segment you’re talking about</a:t>
            </a:r>
            <a:endParaRPr b="1" i="0" sz="1500" u="none" cap="none" strike="noStrike">
              <a:solidFill>
                <a:schemeClr val="dk1"/>
              </a:solidFill>
              <a:latin typeface="Helvetica Neue"/>
              <a:ea typeface="Helvetica Neue"/>
              <a:cs typeface="Helvetica Neue"/>
              <a:sym typeface="Helvetica Neue"/>
            </a:endParaRPr>
          </a:p>
        </p:txBody>
      </p:sp>
      <p:sp>
        <p:nvSpPr>
          <p:cNvPr id="117" name="Google Shape;117;p7"/>
          <p:cNvSpPr/>
          <p:nvPr/>
        </p:nvSpPr>
        <p:spPr>
          <a:xfrm>
            <a:off x="5142400" y="2809200"/>
            <a:ext cx="532500" cy="520800"/>
          </a:xfrm>
          <a:prstGeom prst="rightArrow">
            <a:avLst>
              <a:gd fmla="val 50000" name="adj1"/>
              <a:gd fmla="val 50000" name="adj2"/>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8" name="Google Shape;118;p7"/>
          <p:cNvSpPr txBox="1"/>
          <p:nvPr/>
        </p:nvSpPr>
        <p:spPr>
          <a:xfrm>
            <a:off x="1657660" y="3115025"/>
            <a:ext cx="1673400" cy="1108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en" sz="1500" u="none" cap="none" strike="noStrike">
                <a:solidFill>
                  <a:schemeClr val="dk1"/>
                </a:solidFill>
                <a:latin typeface="Helvetica Neue"/>
                <a:ea typeface="Helvetica Neue"/>
                <a:cs typeface="Helvetica Neue"/>
                <a:sym typeface="Helvetica Neue"/>
              </a:rPr>
              <a:t>Write the segment you’re talking about</a:t>
            </a:r>
            <a:endParaRPr b="1" i="0" sz="15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500"/>
              <a:buFont typeface="Arial"/>
              <a:buNone/>
            </a:pPr>
            <a:r>
              <a:t/>
            </a:r>
            <a:endParaRPr b="1" i="0" sz="1500" u="none" cap="none" strike="noStrike">
              <a:solidFill>
                <a:schemeClr val="dk1"/>
              </a:solidFill>
              <a:latin typeface="Helvetica Neue"/>
              <a:ea typeface="Helvetica Neue"/>
              <a:cs typeface="Helvetica Neue"/>
              <a:sym typeface="Helvetica Neue"/>
            </a:endParaRPr>
          </a:p>
        </p:txBody>
      </p:sp>
      <p:sp>
        <p:nvSpPr>
          <p:cNvPr id="119" name="Google Shape;119;p7"/>
          <p:cNvSpPr txBox="1"/>
          <p:nvPr/>
        </p:nvSpPr>
        <p:spPr>
          <a:xfrm>
            <a:off x="6248485" y="3115025"/>
            <a:ext cx="1673400" cy="1108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en" sz="1500" u="none" cap="none" strike="noStrike">
                <a:solidFill>
                  <a:schemeClr val="dk1"/>
                </a:solidFill>
                <a:latin typeface="Helvetica Neue"/>
                <a:ea typeface="Helvetica Neue"/>
                <a:cs typeface="Helvetica Neue"/>
                <a:sym typeface="Helvetica Neue"/>
              </a:rPr>
              <a:t>Write the segment you’re talking about</a:t>
            </a:r>
            <a:endParaRPr b="1" i="0" sz="15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500"/>
              <a:buFont typeface="Arial"/>
              <a:buNone/>
            </a:pPr>
            <a:r>
              <a:t/>
            </a:r>
            <a:endParaRPr b="1" i="0" sz="1500" u="none" cap="none" strike="noStrike">
              <a:solidFill>
                <a:schemeClr val="dk1"/>
              </a:solidFill>
              <a:latin typeface="Helvetica Neue"/>
              <a:ea typeface="Helvetica Neue"/>
              <a:cs typeface="Helvetica Neue"/>
              <a:sym typeface="Helvetica Neue"/>
            </a:endParaRPr>
          </a:p>
        </p:txBody>
      </p:sp>
      <p:sp>
        <p:nvSpPr>
          <p:cNvPr id="120" name="Google Shape;120;p7"/>
          <p:cNvSpPr txBox="1"/>
          <p:nvPr/>
        </p:nvSpPr>
        <p:spPr>
          <a:xfrm>
            <a:off x="6334577" y="2019388"/>
            <a:ext cx="15012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Helvetica Neue Light"/>
                <a:ea typeface="Helvetica Neue Light"/>
                <a:cs typeface="Helvetica Neue Light"/>
                <a:sym typeface="Helvetica Neue Light"/>
              </a:rPr>
              <a:t>SOM</a:t>
            </a:r>
            <a:endParaRPr b="0" i="0" sz="1500" u="none" cap="none" strike="noStrike">
              <a:solidFill>
                <a:schemeClr val="dk1"/>
              </a:solidFill>
              <a:latin typeface="Helvetica Neue Light"/>
              <a:ea typeface="Helvetica Neue Light"/>
              <a:cs typeface="Helvetica Neue Light"/>
              <a:sym typeface="Helvetica Neue Light"/>
            </a:endParaRPr>
          </a:p>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chemeClr val="dk1"/>
                </a:solidFill>
                <a:latin typeface="Helvetica Neue Light"/>
                <a:ea typeface="Helvetica Neue Light"/>
                <a:cs typeface="Helvetica Neue Light"/>
                <a:sym typeface="Helvetica Neue Light"/>
              </a:rPr>
              <a:t>Service Obtainable Market</a:t>
            </a:r>
            <a:endParaRPr b="0" i="0" sz="900" u="none" cap="none" strike="noStrike">
              <a:solidFill>
                <a:schemeClr val="dk1"/>
              </a:solidFill>
              <a:latin typeface="Helvetica Neue Light"/>
              <a:ea typeface="Helvetica Neue Light"/>
              <a:cs typeface="Helvetica Neue Light"/>
              <a:sym typeface="Helvetica Neue Light"/>
            </a:endParaRPr>
          </a:p>
        </p:txBody>
      </p:sp>
      <p:sp>
        <p:nvSpPr>
          <p:cNvPr id="121" name="Google Shape;121;p7"/>
          <p:cNvSpPr txBox="1"/>
          <p:nvPr/>
        </p:nvSpPr>
        <p:spPr>
          <a:xfrm>
            <a:off x="3622062" y="2081163"/>
            <a:ext cx="17928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Helvetica Neue Light"/>
                <a:ea typeface="Helvetica Neue Light"/>
                <a:cs typeface="Helvetica Neue Light"/>
                <a:sym typeface="Helvetica Neue Light"/>
              </a:rPr>
              <a:t>SAM</a:t>
            </a:r>
            <a:endParaRPr b="0" i="0" sz="1500" u="none" cap="none" strike="noStrike">
              <a:solidFill>
                <a:schemeClr val="dk1"/>
              </a:solidFill>
              <a:latin typeface="Helvetica Neue Light"/>
              <a:ea typeface="Helvetica Neue Light"/>
              <a:cs typeface="Helvetica Neue Light"/>
              <a:sym typeface="Helvetica Neue Light"/>
            </a:endParaRPr>
          </a:p>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chemeClr val="dk1"/>
                </a:solidFill>
                <a:latin typeface="Helvetica Neue Light"/>
                <a:ea typeface="Helvetica Neue Light"/>
                <a:cs typeface="Helvetica Neue Light"/>
                <a:sym typeface="Helvetica Neue Light"/>
              </a:rPr>
              <a:t>Serviceable Addressable Market</a:t>
            </a:r>
            <a:endParaRPr b="0" i="0" sz="900" u="none" cap="none" strike="noStrike">
              <a:solidFill>
                <a:schemeClr val="dk1"/>
              </a:solidFill>
              <a:latin typeface="Helvetica Neue Light"/>
              <a:ea typeface="Helvetica Neue Light"/>
              <a:cs typeface="Helvetica Neue Light"/>
              <a:sym typeface="Helvetica Neue Light"/>
            </a:endParaRPr>
          </a:p>
        </p:txBody>
      </p:sp>
      <p:sp>
        <p:nvSpPr>
          <p:cNvPr id="122" name="Google Shape;122;p7"/>
          <p:cNvSpPr txBox="1"/>
          <p:nvPr/>
        </p:nvSpPr>
        <p:spPr>
          <a:xfrm>
            <a:off x="940750" y="4361875"/>
            <a:ext cx="7262100" cy="492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0" i="1" lang="en" sz="1000" u="none" cap="none" strike="noStrike">
                <a:solidFill>
                  <a:schemeClr val="dk2"/>
                </a:solidFill>
                <a:latin typeface="Helvetica Neue Light"/>
                <a:ea typeface="Helvetica Neue Light"/>
                <a:cs typeface="Helvetica Neue Light"/>
                <a:sym typeface="Helvetica Neue Light"/>
              </a:rPr>
              <a:t>All the given numbers are dummy. Edit as required. But remember, this slide is important. Check the reference slide to understand how to use this. Visit </a:t>
            </a:r>
            <a:r>
              <a:rPr b="0" i="1" lang="en" sz="1000" u="sng" cap="none" strike="noStrike">
                <a:solidFill>
                  <a:schemeClr val="dk2"/>
                </a:solidFill>
                <a:latin typeface="Helvetica Neue Light"/>
                <a:ea typeface="Helvetica Neue Light"/>
                <a:cs typeface="Helvetica Neue Light"/>
                <a:sym typeface="Helvetica Neue Light"/>
                <a:hlinkClick r:id="rId3">
                  <a:extLst>
                    <a:ext uri="{A12FA001-AC4F-418D-AE19-62706E023703}">
                      <ahyp:hlinkClr val="tx"/>
                    </a:ext>
                  </a:extLst>
                </a:hlinkClick>
              </a:rPr>
              <a:t>this link</a:t>
            </a:r>
            <a:r>
              <a:rPr b="0" i="1" lang="en" sz="1000" u="none" cap="none" strike="noStrike">
                <a:solidFill>
                  <a:schemeClr val="dk2"/>
                </a:solidFill>
                <a:latin typeface="Helvetica Neue Light"/>
                <a:ea typeface="Helvetica Neue Light"/>
                <a:cs typeface="Helvetica Neue Light"/>
                <a:sym typeface="Helvetica Neue Light"/>
              </a:rPr>
              <a:t> to learn about the TAM. SAM &amp; SOM </a:t>
            </a:r>
            <a:r>
              <a:rPr b="0" i="1" lang="en" sz="1000" u="none" cap="none" strike="noStrike">
                <a:solidFill>
                  <a:srgbClr val="FF0000"/>
                </a:solidFill>
                <a:latin typeface="Helvetica Neue Light"/>
                <a:ea typeface="Helvetica Neue Light"/>
                <a:cs typeface="Helvetica Neue Light"/>
                <a:sym typeface="Helvetica Neue Light"/>
              </a:rPr>
              <a:t>(remove this line)</a:t>
            </a:r>
            <a:endParaRPr b="0" i="1" sz="1000" u="none" cap="none" strike="noStrike">
              <a:solidFill>
                <a:srgbClr val="FF0000"/>
              </a:solidFill>
              <a:latin typeface="Helvetica Neue Light"/>
              <a:ea typeface="Helvetica Neue Light"/>
              <a:cs typeface="Helvetica Neue Light"/>
              <a:sym typeface="Helvetica Neue Ligh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6" name="Shape 126"/>
        <p:cNvGrpSpPr/>
        <p:nvPr/>
      </p:nvGrpSpPr>
      <p:grpSpPr>
        <a:xfrm>
          <a:off x="0" y="0"/>
          <a:ext cx="0" cy="0"/>
          <a:chOff x="0" y="0"/>
          <a:chExt cx="0" cy="0"/>
        </a:xfrm>
      </p:grpSpPr>
      <p:sp>
        <p:nvSpPr>
          <p:cNvPr id="127" name="Google Shape;127;p8"/>
          <p:cNvSpPr txBox="1"/>
          <p:nvPr/>
        </p:nvSpPr>
        <p:spPr>
          <a:xfrm>
            <a:off x="998650" y="1235125"/>
            <a:ext cx="2216100" cy="2216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1" i="0" lang="en" sz="2200" u="none" cap="none" strike="noStrike">
                <a:solidFill>
                  <a:schemeClr val="dk1"/>
                </a:solidFill>
                <a:latin typeface="Helvetica Neue"/>
                <a:ea typeface="Helvetica Neue"/>
                <a:cs typeface="Helvetica Neue"/>
                <a:sym typeface="Helvetica Neue"/>
              </a:rPr>
              <a:t>Write a few words about your product or service; Add a picture on the right, if any </a:t>
            </a:r>
            <a:endParaRPr b="0" i="0" sz="2200" u="none" cap="none" strike="noStrike">
              <a:solidFill>
                <a:schemeClr val="dk1"/>
              </a:solidFill>
              <a:latin typeface="Helvetica Neue Light"/>
              <a:ea typeface="Helvetica Neue Light"/>
              <a:cs typeface="Helvetica Neue Light"/>
              <a:sym typeface="Helvetica Neue Light"/>
            </a:endParaRPr>
          </a:p>
        </p:txBody>
      </p:sp>
      <p:sp>
        <p:nvSpPr>
          <p:cNvPr id="128" name="Google Shape;128;p8"/>
          <p:cNvSpPr txBox="1"/>
          <p:nvPr/>
        </p:nvSpPr>
        <p:spPr>
          <a:xfrm>
            <a:off x="3973875" y="577900"/>
            <a:ext cx="1501200" cy="41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0" i="0" lang="en" sz="1500" u="none" cap="none" strike="noStrike">
                <a:solidFill>
                  <a:srgbClr val="415168"/>
                </a:solidFill>
                <a:latin typeface="Helvetica Neue Light"/>
                <a:ea typeface="Helvetica Neue Light"/>
                <a:cs typeface="Helvetica Neue Light"/>
                <a:sym typeface="Helvetica Neue Light"/>
              </a:rPr>
              <a:t>The Product</a:t>
            </a:r>
            <a:endParaRPr b="0" i="0" sz="1500" u="none" cap="none" strike="noStrike">
              <a:solidFill>
                <a:srgbClr val="415168"/>
              </a:solidFill>
              <a:latin typeface="Helvetica Neue Light"/>
              <a:ea typeface="Helvetica Neue Light"/>
              <a:cs typeface="Helvetica Neue Light"/>
              <a:sym typeface="Helvetica Neue Light"/>
            </a:endParaRPr>
          </a:p>
        </p:txBody>
      </p:sp>
      <p:sp>
        <p:nvSpPr>
          <p:cNvPr id="129" name="Google Shape;129;p8"/>
          <p:cNvSpPr txBox="1"/>
          <p:nvPr/>
        </p:nvSpPr>
        <p:spPr>
          <a:xfrm>
            <a:off x="857325" y="3990175"/>
            <a:ext cx="50514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 sz="1200" u="none" cap="none" strike="noStrike">
                <a:solidFill>
                  <a:schemeClr val="dk2"/>
                </a:solidFill>
                <a:latin typeface="Helvetica Neue Light"/>
                <a:ea typeface="Helvetica Neue Light"/>
                <a:cs typeface="Helvetica Neue Light"/>
                <a:sym typeface="Helvetica Neue Light"/>
              </a:rPr>
              <a:t>This is a good place to start showing </a:t>
            </a:r>
            <a:r>
              <a:rPr b="1" i="1" lang="en" sz="1200" u="none" cap="none" strike="noStrike">
                <a:solidFill>
                  <a:schemeClr val="dk2"/>
                </a:solidFill>
                <a:latin typeface="Helvetica Neue"/>
                <a:ea typeface="Helvetica Neue"/>
                <a:cs typeface="Helvetica Neue"/>
                <a:sym typeface="Helvetica Neue"/>
              </a:rPr>
              <a:t>HOW</a:t>
            </a:r>
            <a:r>
              <a:rPr b="0" i="1" lang="en" sz="1200" u="none" cap="none" strike="noStrike">
                <a:solidFill>
                  <a:schemeClr val="dk2"/>
                </a:solidFill>
                <a:latin typeface="Helvetica Neue Light"/>
                <a:ea typeface="Helvetica Neue Light"/>
                <a:cs typeface="Helvetica Neue Light"/>
                <a:sym typeface="Helvetica Neue Light"/>
              </a:rPr>
              <a:t> you’ll solve the problem. If you have a picture of your service/product/software/hardware, add here. </a:t>
            </a:r>
            <a:endParaRPr b="0" i="1" sz="1200" u="none" cap="none" strike="noStrike">
              <a:solidFill>
                <a:schemeClr val="dk2"/>
              </a:solidFill>
              <a:latin typeface="Helvetica Neue Light"/>
              <a:ea typeface="Helvetica Neue Light"/>
              <a:cs typeface="Helvetica Neue Light"/>
              <a:sym typeface="Helvetica Neue Light"/>
            </a:endParaRPr>
          </a:p>
          <a:p>
            <a:pPr indent="0" lvl="0" marL="0" marR="0" rtl="0" algn="l">
              <a:lnSpc>
                <a:spcPct val="100000"/>
              </a:lnSpc>
              <a:spcBef>
                <a:spcPts val="0"/>
              </a:spcBef>
              <a:spcAft>
                <a:spcPts val="0"/>
              </a:spcAft>
              <a:buClr>
                <a:srgbClr val="000000"/>
              </a:buClr>
              <a:buSzPts val="1200"/>
              <a:buFont typeface="Arial"/>
              <a:buNone/>
            </a:pPr>
            <a:r>
              <a:rPr b="0" i="1" lang="en" sz="1200" u="none" cap="none" strike="noStrike">
                <a:solidFill>
                  <a:schemeClr val="dk2"/>
                </a:solidFill>
                <a:latin typeface="Helvetica Neue Light"/>
                <a:ea typeface="Helvetica Neue Light"/>
                <a:cs typeface="Helvetica Neue Light"/>
                <a:sym typeface="Helvetica Neue Light"/>
              </a:rPr>
              <a:t>Check the reference slide </a:t>
            </a:r>
            <a:r>
              <a:rPr b="0" i="1" lang="en" sz="1200" u="none" cap="none" strike="noStrike">
                <a:solidFill>
                  <a:srgbClr val="FF0000"/>
                </a:solidFill>
                <a:latin typeface="Helvetica Neue Light"/>
                <a:ea typeface="Helvetica Neue Light"/>
                <a:cs typeface="Helvetica Neue Light"/>
                <a:sym typeface="Helvetica Neue Light"/>
              </a:rPr>
              <a:t>(remove this line)</a:t>
            </a:r>
            <a:endParaRPr b="0" i="1" sz="1200" u="none" cap="none" strike="noStrike">
              <a:solidFill>
                <a:srgbClr val="FF0000"/>
              </a:solidFill>
              <a:latin typeface="Helvetica Neue Light"/>
              <a:ea typeface="Helvetica Neue Light"/>
              <a:cs typeface="Helvetica Neue Light"/>
              <a:sym typeface="Helvetica Neue Light"/>
            </a:endParaRPr>
          </a:p>
        </p:txBody>
      </p:sp>
      <p:pic>
        <p:nvPicPr>
          <p:cNvPr id="130" name="Google Shape;130;p8"/>
          <p:cNvPicPr preferRelativeResize="0"/>
          <p:nvPr/>
        </p:nvPicPr>
        <p:blipFill>
          <a:blip r:embed="rId3">
            <a:alphaModFix/>
          </a:blip>
          <a:stretch>
            <a:fillRect/>
          </a:stretch>
        </p:blipFill>
        <p:spPr>
          <a:xfrm>
            <a:off x="4572000" y="1064200"/>
            <a:ext cx="3364124" cy="285517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pic>
        <p:nvPicPr>
          <p:cNvPr id="135" name="Google Shape;135;p9"/>
          <p:cNvPicPr preferRelativeResize="0"/>
          <p:nvPr/>
        </p:nvPicPr>
        <p:blipFill rotWithShape="1">
          <a:blip r:embed="rId3">
            <a:alphaModFix/>
          </a:blip>
          <a:srcRect b="0" l="0" r="0" t="0"/>
          <a:stretch/>
        </p:blipFill>
        <p:spPr>
          <a:xfrm>
            <a:off x="-114100" y="-2590676"/>
            <a:ext cx="9372399" cy="12496548"/>
          </a:xfrm>
          <a:prstGeom prst="rect">
            <a:avLst/>
          </a:prstGeom>
          <a:noFill/>
          <a:ln>
            <a:noFill/>
          </a:ln>
        </p:spPr>
      </p:pic>
      <p:sp>
        <p:nvSpPr>
          <p:cNvPr id="136" name="Google Shape;136;p9"/>
          <p:cNvSpPr txBox="1"/>
          <p:nvPr/>
        </p:nvSpPr>
        <p:spPr>
          <a:xfrm>
            <a:off x="3621625" y="577900"/>
            <a:ext cx="2205600" cy="41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0" i="0" lang="en" sz="1500" u="none" cap="none" strike="noStrike">
                <a:solidFill>
                  <a:srgbClr val="415168"/>
                </a:solidFill>
                <a:latin typeface="Helvetica Neue Light"/>
                <a:ea typeface="Helvetica Neue Light"/>
                <a:cs typeface="Helvetica Neue Light"/>
                <a:sym typeface="Helvetica Neue Light"/>
              </a:rPr>
              <a:t>Insight on Competition</a:t>
            </a:r>
            <a:endParaRPr b="0" i="0" sz="1500" u="none" cap="none" strike="noStrike">
              <a:solidFill>
                <a:srgbClr val="415168"/>
              </a:solidFill>
              <a:latin typeface="Helvetica Neue Light"/>
              <a:ea typeface="Helvetica Neue Light"/>
              <a:cs typeface="Helvetica Neue Light"/>
              <a:sym typeface="Helvetica Neue Light"/>
            </a:endParaRPr>
          </a:p>
        </p:txBody>
      </p:sp>
      <p:sp>
        <p:nvSpPr>
          <p:cNvPr id="137" name="Google Shape;137;p9"/>
          <p:cNvSpPr txBox="1"/>
          <p:nvPr/>
        </p:nvSpPr>
        <p:spPr>
          <a:xfrm>
            <a:off x="-75" y="1443350"/>
            <a:ext cx="9144000" cy="969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5100"/>
              <a:buFont typeface="Arial"/>
              <a:buNone/>
            </a:pPr>
            <a:r>
              <a:rPr b="1" i="0" lang="en" sz="5100" u="none" cap="none" strike="noStrike">
                <a:solidFill>
                  <a:schemeClr val="dk1"/>
                </a:solidFill>
                <a:highlight>
                  <a:schemeClr val="accent6"/>
                </a:highlight>
                <a:latin typeface="Helvetica Neue"/>
                <a:ea typeface="Helvetica Neue"/>
                <a:cs typeface="Helvetica Neue"/>
                <a:sym typeface="Helvetica Neue"/>
              </a:rPr>
              <a:t>Unfair Advantage</a:t>
            </a:r>
            <a:endParaRPr b="1" i="0" sz="5100" u="none" cap="none" strike="noStrike">
              <a:solidFill>
                <a:schemeClr val="dk1"/>
              </a:solidFill>
              <a:highlight>
                <a:schemeClr val="accent6"/>
              </a:highlight>
              <a:latin typeface="Helvetica Neue"/>
              <a:ea typeface="Helvetica Neue"/>
              <a:cs typeface="Helvetica Neue"/>
              <a:sym typeface="Helvetica Neue"/>
            </a:endParaRPr>
          </a:p>
        </p:txBody>
      </p:sp>
      <p:sp>
        <p:nvSpPr>
          <p:cNvPr id="138" name="Google Shape;138;p9"/>
          <p:cNvSpPr txBox="1"/>
          <p:nvPr/>
        </p:nvSpPr>
        <p:spPr>
          <a:xfrm>
            <a:off x="1969975" y="2314100"/>
            <a:ext cx="5204100" cy="1954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300"/>
              <a:buFont typeface="Arial"/>
              <a:buNone/>
            </a:pPr>
            <a:r>
              <a:rPr b="0" i="0" lang="en" sz="2300" u="none" cap="none" strike="noStrike">
                <a:solidFill>
                  <a:schemeClr val="dk1"/>
                </a:solidFill>
                <a:latin typeface="Helvetica Neue Light"/>
                <a:ea typeface="Helvetica Neue Light"/>
                <a:cs typeface="Helvetica Neue Light"/>
                <a:sym typeface="Helvetica Neue Light"/>
              </a:rPr>
              <a:t>Here under five lines, write how you’re better than your competition. Try to find one or two big advantages that you have over your competitors. Write the main ideas here, not in details.</a:t>
            </a:r>
            <a:endParaRPr b="0" i="0" sz="2300" u="none" cap="none" strike="noStrike">
              <a:solidFill>
                <a:schemeClr val="dk1"/>
              </a:solidFill>
              <a:latin typeface="Helvetica Neue Light"/>
              <a:ea typeface="Helvetica Neue Light"/>
              <a:cs typeface="Helvetica Neue Light"/>
              <a:sym typeface="Helvetica Neue Light"/>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